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0" r:id="rId2"/>
    <p:sldId id="383" r:id="rId3"/>
    <p:sldId id="351" r:id="rId4"/>
    <p:sldId id="384" r:id="rId5"/>
    <p:sldId id="354" r:id="rId6"/>
    <p:sldId id="385" r:id="rId7"/>
    <p:sldId id="361" r:id="rId8"/>
    <p:sldId id="386" r:id="rId9"/>
    <p:sldId id="356" r:id="rId10"/>
    <p:sldId id="365" r:id="rId11"/>
    <p:sldId id="344" r:id="rId12"/>
    <p:sldId id="387" r:id="rId13"/>
    <p:sldId id="357" r:id="rId14"/>
    <p:sldId id="374" r:id="rId15"/>
    <p:sldId id="375" r:id="rId16"/>
    <p:sldId id="376" r:id="rId17"/>
    <p:sldId id="377" r:id="rId18"/>
    <p:sldId id="363" r:id="rId19"/>
    <p:sldId id="318" r:id="rId20"/>
    <p:sldId id="319" r:id="rId21"/>
    <p:sldId id="330" r:id="rId22"/>
    <p:sldId id="388" r:id="rId23"/>
    <p:sldId id="389" r:id="rId24"/>
    <p:sldId id="390" r:id="rId25"/>
    <p:sldId id="391" r:id="rId26"/>
    <p:sldId id="373" r:id="rId27"/>
    <p:sldId id="392"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5F92E"/>
    <a:srgbClr val="FF66CC"/>
    <a:srgbClr val="A1FDB0"/>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0272" autoAdjust="0"/>
  </p:normalViewPr>
  <p:slideViewPr>
    <p:cSldViewPr>
      <p:cViewPr varScale="1">
        <p:scale>
          <a:sx n="34" d="100"/>
          <a:sy n="34" d="100"/>
        </p:scale>
        <p:origin x="289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notesViewPr>
    <p:cSldViewPr>
      <p:cViewPr varScale="1">
        <p:scale>
          <a:sx n="51" d="100"/>
          <a:sy n="51"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33CF9-754D-476E-9E1D-4F6863F1445E}" type="doc">
      <dgm:prSet loTypeId="urn:microsoft.com/office/officeart/2005/8/layout/cycle8" loCatId="cycle" qsTypeId="urn:microsoft.com/office/officeart/2005/8/quickstyle/simple1" qsCatId="simple" csTypeId="urn:microsoft.com/office/officeart/2005/8/colors/accent2_2" csCatId="accent2" phldr="1"/>
      <dgm:spPr/>
      <dgm:t>
        <a:bodyPr/>
        <a:lstStyle/>
        <a:p>
          <a:endParaRPr lang="en-GB"/>
        </a:p>
      </dgm:t>
    </dgm:pt>
    <dgm:pt modelId="{002F2ECB-07F7-4079-A5D5-4E15AC168312}">
      <dgm:prSet phldrT="[Text]" custT="1"/>
      <dgm:spPr/>
      <dgm:t>
        <a:bodyPr/>
        <a:lstStyle/>
        <a:p>
          <a:r>
            <a:rPr lang="en-GB" sz="1800" dirty="0"/>
            <a:t>Helps you plan</a:t>
          </a:r>
        </a:p>
      </dgm:t>
    </dgm:pt>
    <dgm:pt modelId="{AFD86A5E-6FEF-4486-93E9-AAF5161CA4CA}" type="parTrans" cxnId="{18CF24FE-A342-48F7-A144-D4CEF9D81473}">
      <dgm:prSet/>
      <dgm:spPr/>
      <dgm:t>
        <a:bodyPr/>
        <a:lstStyle/>
        <a:p>
          <a:endParaRPr lang="en-GB"/>
        </a:p>
      </dgm:t>
    </dgm:pt>
    <dgm:pt modelId="{5308B423-76E5-476B-8221-8EBC217F72F8}" type="sibTrans" cxnId="{18CF24FE-A342-48F7-A144-D4CEF9D81473}">
      <dgm:prSet/>
      <dgm:spPr/>
      <dgm:t>
        <a:bodyPr/>
        <a:lstStyle/>
        <a:p>
          <a:endParaRPr lang="en-GB"/>
        </a:p>
      </dgm:t>
    </dgm:pt>
    <dgm:pt modelId="{0CA88B8B-A696-4519-949F-8BDEF16782ED}">
      <dgm:prSet phldrT="[Text]" custT="1"/>
      <dgm:spPr/>
      <dgm:t>
        <a:bodyPr/>
        <a:lstStyle/>
        <a:p>
          <a:r>
            <a:rPr lang="en-GB" sz="1800" dirty="0"/>
            <a:t>Insurance need the info</a:t>
          </a:r>
        </a:p>
      </dgm:t>
    </dgm:pt>
    <dgm:pt modelId="{74850E5C-9A3C-42F7-A023-EE89C2586D93}" type="parTrans" cxnId="{B18C77BC-F01E-4EA6-AD8E-6A97D00BD2F3}">
      <dgm:prSet/>
      <dgm:spPr/>
      <dgm:t>
        <a:bodyPr/>
        <a:lstStyle/>
        <a:p>
          <a:endParaRPr lang="en-GB"/>
        </a:p>
      </dgm:t>
    </dgm:pt>
    <dgm:pt modelId="{E1B0BDB9-1C2B-4B1D-A8D5-2046A0D0EE3E}" type="sibTrans" cxnId="{B18C77BC-F01E-4EA6-AD8E-6A97D00BD2F3}">
      <dgm:prSet/>
      <dgm:spPr/>
      <dgm:t>
        <a:bodyPr/>
        <a:lstStyle/>
        <a:p>
          <a:endParaRPr lang="en-GB"/>
        </a:p>
      </dgm:t>
    </dgm:pt>
    <dgm:pt modelId="{EA888093-F559-4703-9A0F-7ABB9E453B6A}">
      <dgm:prSet phldrT="[Text]" custT="1"/>
      <dgm:spPr/>
      <dgm:t>
        <a:bodyPr/>
        <a:lstStyle/>
        <a:p>
          <a:pPr marL="0" marR="0" lvl="0" indent="0" defTabSz="622300" eaLnBrk="1" fontAlgn="auto" latinLnBrk="0" hangingPunct="1">
            <a:lnSpc>
              <a:spcPct val="90000"/>
            </a:lnSpc>
            <a:spcBef>
              <a:spcPct val="0"/>
            </a:spcBef>
            <a:spcAft>
              <a:spcPct val="35000"/>
            </a:spcAft>
            <a:buClrTx/>
            <a:buSzTx/>
            <a:buFontTx/>
            <a:buNone/>
            <a:tabLst/>
            <a:defRPr/>
          </a:pPr>
          <a:r>
            <a:rPr lang="en-GB" sz="1800" dirty="0"/>
            <a:t>Consider relevant risks</a:t>
          </a:r>
        </a:p>
        <a:p>
          <a:pPr marL="0" lvl="0" defTabSz="622300">
            <a:lnSpc>
              <a:spcPct val="90000"/>
            </a:lnSpc>
            <a:spcBef>
              <a:spcPct val="0"/>
            </a:spcBef>
            <a:spcAft>
              <a:spcPct val="35000"/>
            </a:spcAft>
            <a:buNone/>
          </a:pPr>
          <a:endParaRPr lang="en-GB" sz="1200" dirty="0"/>
        </a:p>
      </dgm:t>
    </dgm:pt>
    <dgm:pt modelId="{54C6310F-93BF-4486-8755-5C33F81F2090}" type="parTrans" cxnId="{423EE12C-250D-4C6D-9421-CE0455CA70FA}">
      <dgm:prSet/>
      <dgm:spPr/>
      <dgm:t>
        <a:bodyPr/>
        <a:lstStyle/>
        <a:p>
          <a:endParaRPr lang="en-GB"/>
        </a:p>
      </dgm:t>
    </dgm:pt>
    <dgm:pt modelId="{A72AA217-63D1-4BAA-8EFD-02D75002650F}" type="sibTrans" cxnId="{423EE12C-250D-4C6D-9421-CE0455CA70FA}">
      <dgm:prSet/>
      <dgm:spPr/>
      <dgm:t>
        <a:bodyPr/>
        <a:lstStyle/>
        <a:p>
          <a:endParaRPr lang="en-GB"/>
        </a:p>
      </dgm:t>
    </dgm:pt>
    <dgm:pt modelId="{5D45E01E-A643-4E19-B103-F7B9E870D73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t>Prepared for if things go wrong</a:t>
          </a:r>
        </a:p>
        <a:p>
          <a:endParaRPr lang="en-GB" dirty="0"/>
        </a:p>
      </dgm:t>
    </dgm:pt>
    <dgm:pt modelId="{46705418-D211-481B-A73C-8F570A75CB30}" type="parTrans" cxnId="{2F0AA908-9C82-4118-B418-3A07BBAF12CE}">
      <dgm:prSet/>
      <dgm:spPr/>
      <dgm:t>
        <a:bodyPr/>
        <a:lstStyle/>
        <a:p>
          <a:endParaRPr lang="en-GB"/>
        </a:p>
      </dgm:t>
    </dgm:pt>
    <dgm:pt modelId="{07CBD412-E16B-404E-B7BB-D0EBFAAE5056}" type="sibTrans" cxnId="{2F0AA908-9C82-4118-B418-3A07BBAF12CE}">
      <dgm:prSet/>
      <dgm:spPr/>
      <dgm:t>
        <a:bodyPr/>
        <a:lstStyle/>
        <a:p>
          <a:endParaRPr lang="en-GB"/>
        </a:p>
      </dgm:t>
    </dgm:pt>
    <dgm:pt modelId="{F7BC0BF0-FDE2-44C9-85A4-541B085EF121}">
      <dgm:prSet custT="1"/>
      <dgm:spPr/>
      <dgm:t>
        <a:bodyPr/>
        <a:lstStyle/>
        <a:p>
          <a:r>
            <a:rPr lang="en-GB" sz="1650" dirty="0"/>
            <a:t>Supervisor can assess &amp; support </a:t>
          </a:r>
        </a:p>
      </dgm:t>
    </dgm:pt>
    <dgm:pt modelId="{3BCC0B20-311B-40D3-887A-5BE4ADDB8479}" type="parTrans" cxnId="{ABA5D0DC-B3A9-44DB-B252-2D7521BC0BEA}">
      <dgm:prSet/>
      <dgm:spPr/>
      <dgm:t>
        <a:bodyPr/>
        <a:lstStyle/>
        <a:p>
          <a:endParaRPr lang="en-GB"/>
        </a:p>
      </dgm:t>
    </dgm:pt>
    <dgm:pt modelId="{4E9CAA99-1482-4F81-81CE-E14965AC4641}" type="sibTrans" cxnId="{ABA5D0DC-B3A9-44DB-B252-2D7521BC0BEA}">
      <dgm:prSet/>
      <dgm:spPr/>
      <dgm:t>
        <a:bodyPr/>
        <a:lstStyle/>
        <a:p>
          <a:endParaRPr lang="en-GB"/>
        </a:p>
      </dgm:t>
    </dgm:pt>
    <dgm:pt modelId="{03C47C96-E064-454E-963F-38BC1AAC0D5C}" type="pres">
      <dgm:prSet presAssocID="{CFB33CF9-754D-476E-9E1D-4F6863F1445E}" presName="compositeShape" presStyleCnt="0">
        <dgm:presLayoutVars>
          <dgm:chMax val="7"/>
          <dgm:dir/>
          <dgm:resizeHandles val="exact"/>
        </dgm:presLayoutVars>
      </dgm:prSet>
      <dgm:spPr/>
    </dgm:pt>
    <dgm:pt modelId="{3F8A8D86-BDCC-4EB1-800B-C5CADE3D1B61}" type="pres">
      <dgm:prSet presAssocID="{CFB33CF9-754D-476E-9E1D-4F6863F1445E}" presName="wedge1" presStyleLbl="node1" presStyleIdx="0" presStyleCnt="5"/>
      <dgm:spPr/>
    </dgm:pt>
    <dgm:pt modelId="{2BC9CE0F-F0DF-409E-8FEF-25432DCDB60A}" type="pres">
      <dgm:prSet presAssocID="{CFB33CF9-754D-476E-9E1D-4F6863F1445E}" presName="dummy1a" presStyleCnt="0"/>
      <dgm:spPr/>
    </dgm:pt>
    <dgm:pt modelId="{D2FDC771-2DE9-4C98-A32C-75D941BDE568}" type="pres">
      <dgm:prSet presAssocID="{CFB33CF9-754D-476E-9E1D-4F6863F1445E}" presName="dummy1b" presStyleCnt="0"/>
      <dgm:spPr/>
    </dgm:pt>
    <dgm:pt modelId="{3B851648-3057-42DB-979E-BBA4E0CCBC98}" type="pres">
      <dgm:prSet presAssocID="{CFB33CF9-754D-476E-9E1D-4F6863F1445E}" presName="wedge1Tx" presStyleLbl="node1" presStyleIdx="0" presStyleCnt="5">
        <dgm:presLayoutVars>
          <dgm:chMax val="0"/>
          <dgm:chPref val="0"/>
          <dgm:bulletEnabled val="1"/>
        </dgm:presLayoutVars>
      </dgm:prSet>
      <dgm:spPr/>
    </dgm:pt>
    <dgm:pt modelId="{9D98054A-E161-449E-9FFF-4FB68A942264}" type="pres">
      <dgm:prSet presAssocID="{CFB33CF9-754D-476E-9E1D-4F6863F1445E}" presName="wedge2" presStyleLbl="node1" presStyleIdx="1" presStyleCnt="5"/>
      <dgm:spPr/>
    </dgm:pt>
    <dgm:pt modelId="{E59AA0D9-52FB-4471-9506-CDC0663E2F99}" type="pres">
      <dgm:prSet presAssocID="{CFB33CF9-754D-476E-9E1D-4F6863F1445E}" presName="dummy2a" presStyleCnt="0"/>
      <dgm:spPr/>
    </dgm:pt>
    <dgm:pt modelId="{913A8BEB-0AD7-4020-A510-07934C19AC67}" type="pres">
      <dgm:prSet presAssocID="{CFB33CF9-754D-476E-9E1D-4F6863F1445E}" presName="dummy2b" presStyleCnt="0"/>
      <dgm:spPr/>
    </dgm:pt>
    <dgm:pt modelId="{BBF30601-9DF9-49E5-9F46-2C7FBE1FBA97}" type="pres">
      <dgm:prSet presAssocID="{CFB33CF9-754D-476E-9E1D-4F6863F1445E}" presName="wedge2Tx" presStyleLbl="node1" presStyleIdx="1" presStyleCnt="5">
        <dgm:presLayoutVars>
          <dgm:chMax val="0"/>
          <dgm:chPref val="0"/>
          <dgm:bulletEnabled val="1"/>
        </dgm:presLayoutVars>
      </dgm:prSet>
      <dgm:spPr/>
    </dgm:pt>
    <dgm:pt modelId="{C0F4F94A-3BDB-4AAC-AF1A-667F2894E91D}" type="pres">
      <dgm:prSet presAssocID="{CFB33CF9-754D-476E-9E1D-4F6863F1445E}" presName="wedge3" presStyleLbl="node1" presStyleIdx="2" presStyleCnt="5"/>
      <dgm:spPr/>
    </dgm:pt>
    <dgm:pt modelId="{BE16E3D0-E7CE-4F83-BFDF-D0DD906986E8}" type="pres">
      <dgm:prSet presAssocID="{CFB33CF9-754D-476E-9E1D-4F6863F1445E}" presName="dummy3a" presStyleCnt="0"/>
      <dgm:spPr/>
    </dgm:pt>
    <dgm:pt modelId="{5C6890E0-B831-4120-8279-453A869B90F1}" type="pres">
      <dgm:prSet presAssocID="{CFB33CF9-754D-476E-9E1D-4F6863F1445E}" presName="dummy3b" presStyleCnt="0"/>
      <dgm:spPr/>
    </dgm:pt>
    <dgm:pt modelId="{307FA470-81C3-4EF0-9B0C-6F7C05C072F9}" type="pres">
      <dgm:prSet presAssocID="{CFB33CF9-754D-476E-9E1D-4F6863F1445E}" presName="wedge3Tx" presStyleLbl="node1" presStyleIdx="2" presStyleCnt="5">
        <dgm:presLayoutVars>
          <dgm:chMax val="0"/>
          <dgm:chPref val="0"/>
          <dgm:bulletEnabled val="1"/>
        </dgm:presLayoutVars>
      </dgm:prSet>
      <dgm:spPr/>
    </dgm:pt>
    <dgm:pt modelId="{58907761-C1BB-4E7B-8225-CA57C1EE2028}" type="pres">
      <dgm:prSet presAssocID="{CFB33CF9-754D-476E-9E1D-4F6863F1445E}" presName="wedge4" presStyleLbl="node1" presStyleIdx="3" presStyleCnt="5"/>
      <dgm:spPr/>
    </dgm:pt>
    <dgm:pt modelId="{6CC01DF1-BBC8-4684-B023-0CC2DA69D3FB}" type="pres">
      <dgm:prSet presAssocID="{CFB33CF9-754D-476E-9E1D-4F6863F1445E}" presName="dummy4a" presStyleCnt="0"/>
      <dgm:spPr/>
    </dgm:pt>
    <dgm:pt modelId="{BCFA8CDD-0EF1-4B8A-8A2F-B18397494EF5}" type="pres">
      <dgm:prSet presAssocID="{CFB33CF9-754D-476E-9E1D-4F6863F1445E}" presName="dummy4b" presStyleCnt="0"/>
      <dgm:spPr/>
    </dgm:pt>
    <dgm:pt modelId="{6E4466C4-D9E4-4FEA-A9CE-92F3EE42BDED}" type="pres">
      <dgm:prSet presAssocID="{CFB33CF9-754D-476E-9E1D-4F6863F1445E}" presName="wedge4Tx" presStyleLbl="node1" presStyleIdx="3" presStyleCnt="5">
        <dgm:presLayoutVars>
          <dgm:chMax val="0"/>
          <dgm:chPref val="0"/>
          <dgm:bulletEnabled val="1"/>
        </dgm:presLayoutVars>
      </dgm:prSet>
      <dgm:spPr/>
    </dgm:pt>
    <dgm:pt modelId="{FF62CE3C-E89B-4AB4-8915-D553A840E2F8}" type="pres">
      <dgm:prSet presAssocID="{CFB33CF9-754D-476E-9E1D-4F6863F1445E}" presName="wedge5" presStyleLbl="node1" presStyleIdx="4" presStyleCnt="5"/>
      <dgm:spPr/>
    </dgm:pt>
    <dgm:pt modelId="{B2B1712B-0CC4-4632-803A-DBA828AA6B03}" type="pres">
      <dgm:prSet presAssocID="{CFB33CF9-754D-476E-9E1D-4F6863F1445E}" presName="dummy5a" presStyleCnt="0"/>
      <dgm:spPr/>
    </dgm:pt>
    <dgm:pt modelId="{9023E41D-D434-476F-ACF4-B2C476647CC7}" type="pres">
      <dgm:prSet presAssocID="{CFB33CF9-754D-476E-9E1D-4F6863F1445E}" presName="dummy5b" presStyleCnt="0"/>
      <dgm:spPr/>
    </dgm:pt>
    <dgm:pt modelId="{52C65647-7A15-4292-A12A-E84D54C29B98}" type="pres">
      <dgm:prSet presAssocID="{CFB33CF9-754D-476E-9E1D-4F6863F1445E}" presName="wedge5Tx" presStyleLbl="node1" presStyleIdx="4" presStyleCnt="5">
        <dgm:presLayoutVars>
          <dgm:chMax val="0"/>
          <dgm:chPref val="0"/>
          <dgm:bulletEnabled val="1"/>
        </dgm:presLayoutVars>
      </dgm:prSet>
      <dgm:spPr/>
    </dgm:pt>
    <dgm:pt modelId="{C49FD3AF-C607-4C16-AF18-ACDC273F5A77}" type="pres">
      <dgm:prSet presAssocID="{5308B423-76E5-476B-8221-8EBC217F72F8}" presName="arrowWedge1" presStyleLbl="fgSibTrans2D1" presStyleIdx="0" presStyleCnt="5"/>
      <dgm:spPr/>
    </dgm:pt>
    <dgm:pt modelId="{4B2361E2-C02F-45CA-890A-2701AC4469DE}" type="pres">
      <dgm:prSet presAssocID="{E1B0BDB9-1C2B-4B1D-A8D5-2046A0D0EE3E}" presName="arrowWedge2" presStyleLbl="fgSibTrans2D1" presStyleIdx="1" presStyleCnt="5"/>
      <dgm:spPr/>
    </dgm:pt>
    <dgm:pt modelId="{42C8D8AC-854F-42CF-A39D-9B00DA58A9FB}" type="pres">
      <dgm:prSet presAssocID="{4E9CAA99-1482-4F81-81CE-E14965AC4641}" presName="arrowWedge3" presStyleLbl="fgSibTrans2D1" presStyleIdx="2" presStyleCnt="5"/>
      <dgm:spPr/>
    </dgm:pt>
    <dgm:pt modelId="{E6D32EEA-3928-4D2E-BF5A-E5FAB646E4DF}" type="pres">
      <dgm:prSet presAssocID="{A72AA217-63D1-4BAA-8EFD-02D75002650F}" presName="arrowWedge4" presStyleLbl="fgSibTrans2D1" presStyleIdx="3" presStyleCnt="5"/>
      <dgm:spPr/>
    </dgm:pt>
    <dgm:pt modelId="{8D00458A-799A-4101-A36F-499D221D4896}" type="pres">
      <dgm:prSet presAssocID="{07CBD412-E16B-404E-B7BB-D0EBFAAE5056}" presName="arrowWedge5" presStyleLbl="fgSibTrans2D1" presStyleIdx="4" presStyleCnt="5"/>
      <dgm:spPr/>
    </dgm:pt>
  </dgm:ptLst>
  <dgm:cxnLst>
    <dgm:cxn modelId="{2F0AA908-9C82-4118-B418-3A07BBAF12CE}" srcId="{CFB33CF9-754D-476E-9E1D-4F6863F1445E}" destId="{5D45E01E-A643-4E19-B103-F7B9E870D731}" srcOrd="4" destOrd="0" parTransId="{46705418-D211-481B-A73C-8F570A75CB30}" sibTransId="{07CBD412-E16B-404E-B7BB-D0EBFAAE5056}"/>
    <dgm:cxn modelId="{2897C50D-550F-4DFA-9AB2-450788411353}" type="presOf" srcId="{5D45E01E-A643-4E19-B103-F7B9E870D731}" destId="{52C65647-7A15-4292-A12A-E84D54C29B98}" srcOrd="1" destOrd="0" presId="urn:microsoft.com/office/officeart/2005/8/layout/cycle8"/>
    <dgm:cxn modelId="{423EE12C-250D-4C6D-9421-CE0455CA70FA}" srcId="{CFB33CF9-754D-476E-9E1D-4F6863F1445E}" destId="{EA888093-F559-4703-9A0F-7ABB9E453B6A}" srcOrd="3" destOrd="0" parTransId="{54C6310F-93BF-4486-8755-5C33F81F2090}" sibTransId="{A72AA217-63D1-4BAA-8EFD-02D75002650F}"/>
    <dgm:cxn modelId="{055F943F-8DB3-4B98-AAD2-2217B269771C}" type="presOf" srcId="{EA888093-F559-4703-9A0F-7ABB9E453B6A}" destId="{6E4466C4-D9E4-4FEA-A9CE-92F3EE42BDED}" srcOrd="1" destOrd="0" presId="urn:microsoft.com/office/officeart/2005/8/layout/cycle8"/>
    <dgm:cxn modelId="{2FD34044-AAEE-4FEF-98B4-1AFB1A635183}" type="presOf" srcId="{EA888093-F559-4703-9A0F-7ABB9E453B6A}" destId="{58907761-C1BB-4E7B-8225-CA57C1EE2028}" srcOrd="0" destOrd="0" presId="urn:microsoft.com/office/officeart/2005/8/layout/cycle8"/>
    <dgm:cxn modelId="{2E0AE166-1512-4610-8A83-BFF2BD1A78EA}" type="presOf" srcId="{F7BC0BF0-FDE2-44C9-85A4-541B085EF121}" destId="{C0F4F94A-3BDB-4AAC-AF1A-667F2894E91D}" srcOrd="0" destOrd="0" presId="urn:microsoft.com/office/officeart/2005/8/layout/cycle8"/>
    <dgm:cxn modelId="{586FF449-D968-44E3-ABFD-72283261B9D6}" type="presOf" srcId="{002F2ECB-07F7-4079-A5D5-4E15AC168312}" destId="{3F8A8D86-BDCC-4EB1-800B-C5CADE3D1B61}" srcOrd="0" destOrd="0" presId="urn:microsoft.com/office/officeart/2005/8/layout/cycle8"/>
    <dgm:cxn modelId="{1A9FAC6C-6A84-4374-8211-B66E82222705}" type="presOf" srcId="{5D45E01E-A643-4E19-B103-F7B9E870D731}" destId="{FF62CE3C-E89B-4AB4-8915-D553A840E2F8}" srcOrd="0" destOrd="0" presId="urn:microsoft.com/office/officeart/2005/8/layout/cycle8"/>
    <dgm:cxn modelId="{692D4274-F5D9-4443-B29C-425FF99C915A}" type="presOf" srcId="{002F2ECB-07F7-4079-A5D5-4E15AC168312}" destId="{3B851648-3057-42DB-979E-BBA4E0CCBC98}" srcOrd="1" destOrd="0" presId="urn:microsoft.com/office/officeart/2005/8/layout/cycle8"/>
    <dgm:cxn modelId="{E98BBC5A-14F0-490C-B03C-5F540E6B2541}" type="presOf" srcId="{0CA88B8B-A696-4519-949F-8BDEF16782ED}" destId="{BBF30601-9DF9-49E5-9F46-2C7FBE1FBA97}" srcOrd="1" destOrd="0" presId="urn:microsoft.com/office/officeart/2005/8/layout/cycle8"/>
    <dgm:cxn modelId="{3CFF278C-86D9-4AC0-ACD1-51BFF7F4D588}" type="presOf" srcId="{F7BC0BF0-FDE2-44C9-85A4-541B085EF121}" destId="{307FA470-81C3-4EF0-9B0C-6F7C05C072F9}" srcOrd="1" destOrd="0" presId="urn:microsoft.com/office/officeart/2005/8/layout/cycle8"/>
    <dgm:cxn modelId="{3E8300A8-5AF7-41E3-BC0A-DB65B1A61D13}" type="presOf" srcId="{0CA88B8B-A696-4519-949F-8BDEF16782ED}" destId="{9D98054A-E161-449E-9FFF-4FB68A942264}" srcOrd="0" destOrd="0" presId="urn:microsoft.com/office/officeart/2005/8/layout/cycle8"/>
    <dgm:cxn modelId="{B18C77BC-F01E-4EA6-AD8E-6A97D00BD2F3}" srcId="{CFB33CF9-754D-476E-9E1D-4F6863F1445E}" destId="{0CA88B8B-A696-4519-949F-8BDEF16782ED}" srcOrd="1" destOrd="0" parTransId="{74850E5C-9A3C-42F7-A023-EE89C2586D93}" sibTransId="{E1B0BDB9-1C2B-4B1D-A8D5-2046A0D0EE3E}"/>
    <dgm:cxn modelId="{1588AEC5-D419-4DD6-8634-7D932FE43A4D}" type="presOf" srcId="{CFB33CF9-754D-476E-9E1D-4F6863F1445E}" destId="{03C47C96-E064-454E-963F-38BC1AAC0D5C}" srcOrd="0" destOrd="0" presId="urn:microsoft.com/office/officeart/2005/8/layout/cycle8"/>
    <dgm:cxn modelId="{ABA5D0DC-B3A9-44DB-B252-2D7521BC0BEA}" srcId="{CFB33CF9-754D-476E-9E1D-4F6863F1445E}" destId="{F7BC0BF0-FDE2-44C9-85A4-541B085EF121}" srcOrd="2" destOrd="0" parTransId="{3BCC0B20-311B-40D3-887A-5BE4ADDB8479}" sibTransId="{4E9CAA99-1482-4F81-81CE-E14965AC4641}"/>
    <dgm:cxn modelId="{18CF24FE-A342-48F7-A144-D4CEF9D81473}" srcId="{CFB33CF9-754D-476E-9E1D-4F6863F1445E}" destId="{002F2ECB-07F7-4079-A5D5-4E15AC168312}" srcOrd="0" destOrd="0" parTransId="{AFD86A5E-6FEF-4486-93E9-AAF5161CA4CA}" sibTransId="{5308B423-76E5-476B-8221-8EBC217F72F8}"/>
    <dgm:cxn modelId="{0C44865B-9ED3-45E1-AB3F-5BADE000BAAD}" type="presParOf" srcId="{03C47C96-E064-454E-963F-38BC1AAC0D5C}" destId="{3F8A8D86-BDCC-4EB1-800B-C5CADE3D1B61}" srcOrd="0" destOrd="0" presId="urn:microsoft.com/office/officeart/2005/8/layout/cycle8"/>
    <dgm:cxn modelId="{920F5640-375C-4F15-9B47-1D76EA15538C}" type="presParOf" srcId="{03C47C96-E064-454E-963F-38BC1AAC0D5C}" destId="{2BC9CE0F-F0DF-409E-8FEF-25432DCDB60A}" srcOrd="1" destOrd="0" presId="urn:microsoft.com/office/officeart/2005/8/layout/cycle8"/>
    <dgm:cxn modelId="{394626E8-D4D4-4795-B57B-9553824386A1}" type="presParOf" srcId="{03C47C96-E064-454E-963F-38BC1AAC0D5C}" destId="{D2FDC771-2DE9-4C98-A32C-75D941BDE568}" srcOrd="2" destOrd="0" presId="urn:microsoft.com/office/officeart/2005/8/layout/cycle8"/>
    <dgm:cxn modelId="{1EC4F71E-0AA3-4ACA-8FB2-C82F166F2DA2}" type="presParOf" srcId="{03C47C96-E064-454E-963F-38BC1AAC0D5C}" destId="{3B851648-3057-42DB-979E-BBA4E0CCBC98}" srcOrd="3" destOrd="0" presId="urn:microsoft.com/office/officeart/2005/8/layout/cycle8"/>
    <dgm:cxn modelId="{A1D699BB-B71E-494F-AD49-C1BCF165242E}" type="presParOf" srcId="{03C47C96-E064-454E-963F-38BC1AAC0D5C}" destId="{9D98054A-E161-449E-9FFF-4FB68A942264}" srcOrd="4" destOrd="0" presId="urn:microsoft.com/office/officeart/2005/8/layout/cycle8"/>
    <dgm:cxn modelId="{8355140F-FDBC-4DE1-9915-DC9C6736E1A7}" type="presParOf" srcId="{03C47C96-E064-454E-963F-38BC1AAC0D5C}" destId="{E59AA0D9-52FB-4471-9506-CDC0663E2F99}" srcOrd="5" destOrd="0" presId="urn:microsoft.com/office/officeart/2005/8/layout/cycle8"/>
    <dgm:cxn modelId="{DCD1B967-340B-4552-9801-3165DF1075E6}" type="presParOf" srcId="{03C47C96-E064-454E-963F-38BC1AAC0D5C}" destId="{913A8BEB-0AD7-4020-A510-07934C19AC67}" srcOrd="6" destOrd="0" presId="urn:microsoft.com/office/officeart/2005/8/layout/cycle8"/>
    <dgm:cxn modelId="{049ABDF9-E52B-44E4-8050-E33C156FF591}" type="presParOf" srcId="{03C47C96-E064-454E-963F-38BC1AAC0D5C}" destId="{BBF30601-9DF9-49E5-9F46-2C7FBE1FBA97}" srcOrd="7" destOrd="0" presId="urn:microsoft.com/office/officeart/2005/8/layout/cycle8"/>
    <dgm:cxn modelId="{20740C7C-ABA6-454C-B869-D3340F9D4419}" type="presParOf" srcId="{03C47C96-E064-454E-963F-38BC1AAC0D5C}" destId="{C0F4F94A-3BDB-4AAC-AF1A-667F2894E91D}" srcOrd="8" destOrd="0" presId="urn:microsoft.com/office/officeart/2005/8/layout/cycle8"/>
    <dgm:cxn modelId="{3A7E09B3-E9E0-4D14-9398-27B46753FA15}" type="presParOf" srcId="{03C47C96-E064-454E-963F-38BC1AAC0D5C}" destId="{BE16E3D0-E7CE-4F83-BFDF-D0DD906986E8}" srcOrd="9" destOrd="0" presId="urn:microsoft.com/office/officeart/2005/8/layout/cycle8"/>
    <dgm:cxn modelId="{326992D7-0158-4483-BFA6-49771A336974}" type="presParOf" srcId="{03C47C96-E064-454E-963F-38BC1AAC0D5C}" destId="{5C6890E0-B831-4120-8279-453A869B90F1}" srcOrd="10" destOrd="0" presId="urn:microsoft.com/office/officeart/2005/8/layout/cycle8"/>
    <dgm:cxn modelId="{7589C61F-1AE9-4AF4-BD99-3DB2713F0E8E}" type="presParOf" srcId="{03C47C96-E064-454E-963F-38BC1AAC0D5C}" destId="{307FA470-81C3-4EF0-9B0C-6F7C05C072F9}" srcOrd="11" destOrd="0" presId="urn:microsoft.com/office/officeart/2005/8/layout/cycle8"/>
    <dgm:cxn modelId="{EDB1C2B7-A82F-4A81-94DB-712C71DB2712}" type="presParOf" srcId="{03C47C96-E064-454E-963F-38BC1AAC0D5C}" destId="{58907761-C1BB-4E7B-8225-CA57C1EE2028}" srcOrd="12" destOrd="0" presId="urn:microsoft.com/office/officeart/2005/8/layout/cycle8"/>
    <dgm:cxn modelId="{CA00AA7A-05AD-4B81-802B-2F5089DF2382}" type="presParOf" srcId="{03C47C96-E064-454E-963F-38BC1AAC0D5C}" destId="{6CC01DF1-BBC8-4684-B023-0CC2DA69D3FB}" srcOrd="13" destOrd="0" presId="urn:microsoft.com/office/officeart/2005/8/layout/cycle8"/>
    <dgm:cxn modelId="{0045764F-7349-4FD7-BCAC-AAB0F922726E}" type="presParOf" srcId="{03C47C96-E064-454E-963F-38BC1AAC0D5C}" destId="{BCFA8CDD-0EF1-4B8A-8A2F-B18397494EF5}" srcOrd="14" destOrd="0" presId="urn:microsoft.com/office/officeart/2005/8/layout/cycle8"/>
    <dgm:cxn modelId="{F13B4AF5-F264-4E56-96A3-0C203D47B4B7}" type="presParOf" srcId="{03C47C96-E064-454E-963F-38BC1AAC0D5C}" destId="{6E4466C4-D9E4-4FEA-A9CE-92F3EE42BDED}" srcOrd="15" destOrd="0" presId="urn:microsoft.com/office/officeart/2005/8/layout/cycle8"/>
    <dgm:cxn modelId="{20BBA9DA-F8B5-4F0C-915F-3FBE8D4470D7}" type="presParOf" srcId="{03C47C96-E064-454E-963F-38BC1AAC0D5C}" destId="{FF62CE3C-E89B-4AB4-8915-D553A840E2F8}" srcOrd="16" destOrd="0" presId="urn:microsoft.com/office/officeart/2005/8/layout/cycle8"/>
    <dgm:cxn modelId="{BF9B7A4D-13D1-4740-95A6-CE1F6A7A01DB}" type="presParOf" srcId="{03C47C96-E064-454E-963F-38BC1AAC0D5C}" destId="{B2B1712B-0CC4-4632-803A-DBA828AA6B03}" srcOrd="17" destOrd="0" presId="urn:microsoft.com/office/officeart/2005/8/layout/cycle8"/>
    <dgm:cxn modelId="{DB458309-C04C-4D30-A1F2-1FC90DF8B64F}" type="presParOf" srcId="{03C47C96-E064-454E-963F-38BC1AAC0D5C}" destId="{9023E41D-D434-476F-ACF4-B2C476647CC7}" srcOrd="18" destOrd="0" presId="urn:microsoft.com/office/officeart/2005/8/layout/cycle8"/>
    <dgm:cxn modelId="{437A597A-1745-4C3F-A71A-7F000AF8260E}" type="presParOf" srcId="{03C47C96-E064-454E-963F-38BC1AAC0D5C}" destId="{52C65647-7A15-4292-A12A-E84D54C29B98}" srcOrd="19" destOrd="0" presId="urn:microsoft.com/office/officeart/2005/8/layout/cycle8"/>
    <dgm:cxn modelId="{30D9C7B1-5DE7-4799-8D05-E93C4883A18F}" type="presParOf" srcId="{03C47C96-E064-454E-963F-38BC1AAC0D5C}" destId="{C49FD3AF-C607-4C16-AF18-ACDC273F5A77}" srcOrd="20" destOrd="0" presId="urn:microsoft.com/office/officeart/2005/8/layout/cycle8"/>
    <dgm:cxn modelId="{802884BD-B0C0-4637-9FF2-616C8B59EBCF}" type="presParOf" srcId="{03C47C96-E064-454E-963F-38BC1AAC0D5C}" destId="{4B2361E2-C02F-45CA-890A-2701AC4469DE}" srcOrd="21" destOrd="0" presId="urn:microsoft.com/office/officeart/2005/8/layout/cycle8"/>
    <dgm:cxn modelId="{0C788A3E-5FDA-4A2A-8D61-4992BEBC02C8}" type="presParOf" srcId="{03C47C96-E064-454E-963F-38BC1AAC0D5C}" destId="{42C8D8AC-854F-42CF-A39D-9B00DA58A9FB}" srcOrd="22" destOrd="0" presId="urn:microsoft.com/office/officeart/2005/8/layout/cycle8"/>
    <dgm:cxn modelId="{53129ECE-9929-4C0A-AC11-D591CA37CBA0}" type="presParOf" srcId="{03C47C96-E064-454E-963F-38BC1AAC0D5C}" destId="{E6D32EEA-3928-4D2E-BF5A-E5FAB646E4DF}" srcOrd="23" destOrd="0" presId="urn:microsoft.com/office/officeart/2005/8/layout/cycle8"/>
    <dgm:cxn modelId="{BE96E2E8-9C0B-4D27-8EAA-AB5DDC5595A6}" type="presParOf" srcId="{03C47C96-E064-454E-963F-38BC1AAC0D5C}" destId="{8D00458A-799A-4101-A36F-499D221D4896}"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BA674-CD5B-46C4-BAE6-2E085BC9631A}"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1590C63E-D2AE-4B1D-A421-99F7F175D773}">
      <dgm:prSet phldrT="[Text]" custT="1"/>
      <dgm:spPr>
        <a:solidFill>
          <a:schemeClr val="accent1"/>
        </a:solidFill>
      </dgm:spPr>
      <dgm:t>
        <a:bodyPr/>
        <a:lstStyle/>
        <a:p>
          <a:r>
            <a:rPr lang="en-GB" sz="1600" b="1" dirty="0">
              <a:solidFill>
                <a:schemeClr val="accent6">
                  <a:lumMod val="75000"/>
                </a:schemeClr>
              </a:solidFill>
              <a:latin typeface="Arial" panose="020B0604020202020204" pitchFamily="34" charset="0"/>
              <a:cs typeface="Arial" panose="020B0604020202020204" pitchFamily="34" charset="0"/>
            </a:rPr>
            <a:t>‘The Arab Spring’ of 2010 – new cases of civil unrest or is this now the new ‘normal’…?</a:t>
          </a:r>
        </a:p>
      </dgm:t>
    </dgm:pt>
    <dgm:pt modelId="{CF5F8457-8381-4AF1-BF18-8C811F980448}" type="parTrans" cxnId="{29155D43-0E9F-40D3-BC9C-F16620306F3C}">
      <dgm:prSet/>
      <dgm:spPr/>
      <dgm:t>
        <a:bodyPr/>
        <a:lstStyle/>
        <a:p>
          <a:endParaRPr lang="en-GB"/>
        </a:p>
      </dgm:t>
    </dgm:pt>
    <dgm:pt modelId="{54C2F97E-568E-4C5C-941E-6C0A01CAD010}" type="sibTrans" cxnId="{29155D43-0E9F-40D3-BC9C-F16620306F3C}">
      <dgm:prSet/>
      <dgm:spPr>
        <a:blipFill>
          <a:blip xmlns:r="http://schemas.openxmlformats.org/officeDocument/2006/relationships" r:embed="rId1" cstate="print"/>
          <a:srcRect/>
          <a:stretch>
            <a:fillRect l="-25000" r="-25000"/>
          </a:stretch>
        </a:blipFill>
        <a:ln w="57150">
          <a:solidFill>
            <a:schemeClr val="bg1"/>
          </a:solidFill>
        </a:ln>
      </dgm:spPr>
      <dgm:t>
        <a:bodyPr/>
        <a:lstStyle/>
        <a:p>
          <a:endParaRPr lang="en-GB"/>
        </a:p>
      </dgm:t>
    </dgm:pt>
    <dgm:pt modelId="{D795957A-A2C9-4072-A60E-ACC3E04A0593}" type="pres">
      <dgm:prSet presAssocID="{599BA674-CD5B-46C4-BAE6-2E085BC9631A}" presName="Name0" presStyleCnt="0">
        <dgm:presLayoutVars>
          <dgm:chMax val="7"/>
          <dgm:chPref val="7"/>
          <dgm:dir/>
        </dgm:presLayoutVars>
      </dgm:prSet>
      <dgm:spPr/>
    </dgm:pt>
    <dgm:pt modelId="{2C5A3D5C-E13A-4DC1-96D4-FBD14C250E6E}" type="pres">
      <dgm:prSet presAssocID="{1590C63E-D2AE-4B1D-A421-99F7F175D773}" presName="parTx1" presStyleLbl="node1" presStyleIdx="0" presStyleCnt="1" custScaleX="81956" custScaleY="87027" custLinFactNeighborX="-9390" custLinFactNeighborY="-99657"/>
      <dgm:spPr/>
    </dgm:pt>
    <dgm:pt modelId="{90D445D9-10F9-4BB1-91AC-E69B2D1A43AF}" type="pres">
      <dgm:prSet presAssocID="{54C2F97E-568E-4C5C-941E-6C0A01CAD010}" presName="picture1" presStyleCnt="0"/>
      <dgm:spPr/>
    </dgm:pt>
    <dgm:pt modelId="{922FEABE-8328-4CE1-8ABB-74B49AB795D6}" type="pres">
      <dgm:prSet presAssocID="{54C2F97E-568E-4C5C-941E-6C0A01CAD010}" presName="imageRepeatNode" presStyleLbl="fgImgPlace1" presStyleIdx="0" presStyleCnt="1" custAng="0" custScaleX="125808" custScaleY="123860" custLinFactNeighborX="-6426" custLinFactNeighborY="1854"/>
      <dgm:spPr/>
    </dgm:pt>
  </dgm:ptLst>
  <dgm:cxnLst>
    <dgm:cxn modelId="{29155D43-0E9F-40D3-BC9C-F16620306F3C}" srcId="{599BA674-CD5B-46C4-BAE6-2E085BC9631A}" destId="{1590C63E-D2AE-4B1D-A421-99F7F175D773}" srcOrd="0" destOrd="0" parTransId="{CF5F8457-8381-4AF1-BF18-8C811F980448}" sibTransId="{54C2F97E-568E-4C5C-941E-6C0A01CAD010}"/>
    <dgm:cxn modelId="{4786DF9F-5C57-4260-980D-AFA11B97B29A}" type="presOf" srcId="{1590C63E-D2AE-4B1D-A421-99F7F175D773}" destId="{2C5A3D5C-E13A-4DC1-96D4-FBD14C250E6E}" srcOrd="0" destOrd="0" presId="urn:microsoft.com/office/officeart/2008/layout/AscendingPictureAccentProcess"/>
    <dgm:cxn modelId="{EACDB1E3-E7DA-4B3D-8690-68178F9DC792}" type="presOf" srcId="{599BA674-CD5B-46C4-BAE6-2E085BC9631A}" destId="{D795957A-A2C9-4072-A60E-ACC3E04A0593}" srcOrd="0" destOrd="0" presId="urn:microsoft.com/office/officeart/2008/layout/AscendingPictureAccentProcess"/>
    <dgm:cxn modelId="{A979F2E9-E55E-4C2A-986F-C6AB9D8677E2}" type="presOf" srcId="{54C2F97E-568E-4C5C-941E-6C0A01CAD010}" destId="{922FEABE-8328-4CE1-8ABB-74B49AB795D6}" srcOrd="0" destOrd="0" presId="urn:microsoft.com/office/officeart/2008/layout/AscendingPictureAccentProcess"/>
    <dgm:cxn modelId="{A67F2F7A-EFE9-48AD-AA25-05003D4D295E}" type="presParOf" srcId="{D795957A-A2C9-4072-A60E-ACC3E04A0593}" destId="{2C5A3D5C-E13A-4DC1-96D4-FBD14C250E6E}" srcOrd="0" destOrd="0" presId="urn:microsoft.com/office/officeart/2008/layout/AscendingPictureAccentProcess"/>
    <dgm:cxn modelId="{5D07DD77-C2DD-431A-AACC-0E4B03DF60FF}" type="presParOf" srcId="{D795957A-A2C9-4072-A60E-ACC3E04A0593}" destId="{90D445D9-10F9-4BB1-91AC-E69B2D1A43AF}" srcOrd="1" destOrd="0" presId="urn:microsoft.com/office/officeart/2008/layout/AscendingPictureAccentProcess"/>
    <dgm:cxn modelId="{813F6312-6A74-41E3-A9DE-8F446893D12B}" type="presParOf" srcId="{90D445D9-10F9-4BB1-91AC-E69B2D1A43AF}" destId="{922FEABE-8328-4CE1-8ABB-74B49AB795D6}"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BABE9-F58B-4533-BB67-434920C863ED}"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29086239-EC2C-4370-B63A-D27B1BCBE900}">
      <dgm:prSet phldrT="[Text]" custT="1"/>
      <dgm:spPr>
        <a:solidFill>
          <a:schemeClr val="accent1">
            <a:lumMod val="90000"/>
          </a:schemeClr>
        </a:solidFill>
      </dgm:spPr>
      <dgm:t>
        <a:bodyPr/>
        <a:lstStyle/>
        <a:p>
          <a:r>
            <a:rPr lang="en-GB" sz="1600" b="1" dirty="0">
              <a:solidFill>
                <a:schemeClr val="accent6">
                  <a:lumMod val="75000"/>
                </a:schemeClr>
              </a:solidFill>
              <a:latin typeface="Arial" panose="020B0604020202020204" pitchFamily="34" charset="0"/>
              <a:cs typeface="Arial" panose="020B0604020202020204" pitchFamily="34" charset="0"/>
            </a:rPr>
            <a:t>The Euro area – Iceland to Athens then Paris, Brussels, Nice, Stockholm, London?</a:t>
          </a:r>
        </a:p>
      </dgm:t>
    </dgm:pt>
    <dgm:pt modelId="{D94B5EFB-15E1-4B0B-8F0B-6DE5D41BF56B}" type="parTrans" cxnId="{FF28A799-C6B7-4D6E-A4A8-80A7BC7111B4}">
      <dgm:prSet/>
      <dgm:spPr/>
      <dgm:t>
        <a:bodyPr/>
        <a:lstStyle/>
        <a:p>
          <a:endParaRPr lang="en-GB"/>
        </a:p>
      </dgm:t>
    </dgm:pt>
    <dgm:pt modelId="{418DBF1E-37A6-4FE4-BF32-363CE0E3DB15}" type="sibTrans" cxnId="{FF28A799-C6B7-4D6E-A4A8-80A7BC7111B4}">
      <dgm:prSet/>
      <dgm:spPr>
        <a:blipFill rotWithShape="1">
          <a:blip xmlns:r="http://schemas.openxmlformats.org/officeDocument/2006/relationships" r:embed="rId1"/>
          <a:srcRect/>
          <a:stretch>
            <a:fillRect/>
          </a:stretch>
        </a:blipFill>
        <a:ln>
          <a:solidFill>
            <a:schemeClr val="accent6">
              <a:lumMod val="75000"/>
            </a:schemeClr>
          </a:solidFill>
        </a:ln>
      </dgm:spPr>
      <dgm:t>
        <a:bodyPr/>
        <a:lstStyle/>
        <a:p>
          <a:endParaRPr lang="en-GB"/>
        </a:p>
      </dgm:t>
    </dgm:pt>
    <dgm:pt modelId="{2F4437BB-A116-46AA-89F5-F44C2CE8A517}" type="pres">
      <dgm:prSet presAssocID="{285BABE9-F58B-4533-BB67-434920C863ED}" presName="Name0" presStyleCnt="0">
        <dgm:presLayoutVars>
          <dgm:chMax val="7"/>
          <dgm:chPref val="7"/>
          <dgm:dir/>
        </dgm:presLayoutVars>
      </dgm:prSet>
      <dgm:spPr/>
    </dgm:pt>
    <dgm:pt modelId="{0C4CA37E-6DAF-4D85-A89F-818407335CBB}" type="pres">
      <dgm:prSet presAssocID="{29086239-EC2C-4370-B63A-D27B1BCBE900}" presName="parTx1" presStyleLbl="node1" presStyleIdx="0" presStyleCnt="1" custScaleX="78701" custScaleY="85357" custLinFactNeighborX="-36001" custLinFactNeighborY="-9883"/>
      <dgm:spPr/>
    </dgm:pt>
    <dgm:pt modelId="{3A00C5C7-5D42-4E48-87DC-1324E3CDAA19}" type="pres">
      <dgm:prSet presAssocID="{418DBF1E-37A6-4FE4-BF32-363CE0E3DB15}" presName="picture1" presStyleCnt="0"/>
      <dgm:spPr/>
    </dgm:pt>
    <dgm:pt modelId="{0ED128CB-4D45-4866-9145-C764DD347E79}" type="pres">
      <dgm:prSet presAssocID="{418DBF1E-37A6-4FE4-BF32-363CE0E3DB15}" presName="imageRepeatNode" presStyleLbl="fgImgPlace1" presStyleIdx="0" presStyleCnt="1" custScaleX="107504" custScaleY="111003" custLinFactX="74142" custLinFactNeighborX="100000" custLinFactNeighborY="342"/>
      <dgm:spPr/>
    </dgm:pt>
  </dgm:ptLst>
  <dgm:cxnLst>
    <dgm:cxn modelId="{3144813B-BC35-46AF-9BEB-3E2E6E13FB3D}" type="presOf" srcId="{29086239-EC2C-4370-B63A-D27B1BCBE900}" destId="{0C4CA37E-6DAF-4D85-A89F-818407335CBB}" srcOrd="0" destOrd="0" presId="urn:microsoft.com/office/officeart/2008/layout/AscendingPictureAccentProcess"/>
    <dgm:cxn modelId="{25C23849-5984-40B6-87C1-D53FD2893555}" type="presOf" srcId="{285BABE9-F58B-4533-BB67-434920C863ED}" destId="{2F4437BB-A116-46AA-89F5-F44C2CE8A517}" srcOrd="0" destOrd="0" presId="urn:microsoft.com/office/officeart/2008/layout/AscendingPictureAccentProcess"/>
    <dgm:cxn modelId="{F35A3C4A-AAD3-407A-9681-436F918A825C}" type="presOf" srcId="{418DBF1E-37A6-4FE4-BF32-363CE0E3DB15}" destId="{0ED128CB-4D45-4866-9145-C764DD347E79}" srcOrd="0" destOrd="0" presId="urn:microsoft.com/office/officeart/2008/layout/AscendingPictureAccentProcess"/>
    <dgm:cxn modelId="{FF28A799-C6B7-4D6E-A4A8-80A7BC7111B4}" srcId="{285BABE9-F58B-4533-BB67-434920C863ED}" destId="{29086239-EC2C-4370-B63A-D27B1BCBE900}" srcOrd="0" destOrd="0" parTransId="{D94B5EFB-15E1-4B0B-8F0B-6DE5D41BF56B}" sibTransId="{418DBF1E-37A6-4FE4-BF32-363CE0E3DB15}"/>
    <dgm:cxn modelId="{23DA9604-9EE1-44D0-B97F-F389B2628EB7}" type="presParOf" srcId="{2F4437BB-A116-46AA-89F5-F44C2CE8A517}" destId="{0C4CA37E-6DAF-4D85-A89F-818407335CBB}" srcOrd="0" destOrd="0" presId="urn:microsoft.com/office/officeart/2008/layout/AscendingPictureAccentProcess"/>
    <dgm:cxn modelId="{270DE81D-F5B9-4BAD-A432-AE2E7E221924}" type="presParOf" srcId="{2F4437BB-A116-46AA-89F5-F44C2CE8A517}" destId="{3A00C5C7-5D42-4E48-87DC-1324E3CDAA19}" srcOrd="1" destOrd="0" presId="urn:microsoft.com/office/officeart/2008/layout/AscendingPictureAccentProcess"/>
    <dgm:cxn modelId="{DD9098C6-D81C-4ECF-BE3C-221DCE61138D}" type="presParOf" srcId="{3A00C5C7-5D42-4E48-87DC-1324E3CDAA19}" destId="{0ED128CB-4D45-4866-9145-C764DD347E79}" srcOrd="0" destOrd="0" presId="urn:microsoft.com/office/officeart/2008/layout/AscendingPictureAccen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8D86-BDCC-4EB1-800B-C5CADE3D1B61}">
      <dsp:nvSpPr>
        <dsp:cNvPr id="0" name=""/>
        <dsp:cNvSpPr/>
      </dsp:nvSpPr>
      <dsp:spPr>
        <a:xfrm>
          <a:off x="1225592" y="276352"/>
          <a:ext cx="3750176" cy="3750176"/>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Helps you plan</a:t>
          </a:r>
        </a:p>
      </dsp:txBody>
      <dsp:txXfrm>
        <a:off x="3181934" y="906739"/>
        <a:ext cx="1205413" cy="803609"/>
      </dsp:txXfrm>
    </dsp:sp>
    <dsp:sp modelId="{9D98054A-E161-449E-9FFF-4FB68A942264}">
      <dsp:nvSpPr>
        <dsp:cNvPr id="0" name=""/>
        <dsp:cNvSpPr/>
      </dsp:nvSpPr>
      <dsp:spPr>
        <a:xfrm>
          <a:off x="1257737" y="376357"/>
          <a:ext cx="3750176" cy="3750176"/>
        </a:xfrm>
        <a:prstGeom prst="pie">
          <a:avLst>
            <a:gd name="adj1" fmla="val 20520000"/>
            <a:gd name="adj2" fmla="val 324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Insurance need the info</a:t>
          </a:r>
        </a:p>
      </dsp:txBody>
      <dsp:txXfrm>
        <a:off x="3673029" y="2089830"/>
        <a:ext cx="1116124" cy="892899"/>
      </dsp:txXfrm>
    </dsp:sp>
    <dsp:sp modelId="{C0F4F94A-3BDB-4AAC-AF1A-667F2894E91D}">
      <dsp:nvSpPr>
        <dsp:cNvPr id="0" name=""/>
        <dsp:cNvSpPr/>
      </dsp:nvSpPr>
      <dsp:spPr>
        <a:xfrm>
          <a:off x="1172911" y="437967"/>
          <a:ext cx="3750176" cy="3750176"/>
        </a:xfrm>
        <a:prstGeom prst="pie">
          <a:avLst>
            <a:gd name="adj1" fmla="val 3240000"/>
            <a:gd name="adj2" fmla="val 756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en-GB" sz="1650" kern="1200" dirty="0"/>
            <a:t>Supervisor can assess &amp; support </a:t>
          </a:r>
        </a:p>
      </dsp:txBody>
      <dsp:txXfrm>
        <a:off x="2512260" y="3072019"/>
        <a:ext cx="1071479" cy="982189"/>
      </dsp:txXfrm>
    </dsp:sp>
    <dsp:sp modelId="{58907761-C1BB-4E7B-8225-CA57C1EE2028}">
      <dsp:nvSpPr>
        <dsp:cNvPr id="0" name=""/>
        <dsp:cNvSpPr/>
      </dsp:nvSpPr>
      <dsp:spPr>
        <a:xfrm>
          <a:off x="1088086" y="376357"/>
          <a:ext cx="3750176" cy="3750176"/>
        </a:xfrm>
        <a:prstGeom prst="pie">
          <a:avLst>
            <a:gd name="adj1" fmla="val 7560000"/>
            <a:gd name="adj2" fmla="val 1188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GB" sz="1800" kern="1200" dirty="0"/>
            <a:t>Consider relevant risks</a:t>
          </a:r>
        </a:p>
        <a:p>
          <a:pPr marL="0" lvl="0" algn="ctr" defTabSz="622300">
            <a:lnSpc>
              <a:spcPct val="90000"/>
            </a:lnSpc>
            <a:spcBef>
              <a:spcPct val="0"/>
            </a:spcBef>
            <a:spcAft>
              <a:spcPct val="35000"/>
            </a:spcAft>
            <a:buNone/>
          </a:pPr>
          <a:endParaRPr lang="en-GB" sz="1200" kern="1200" dirty="0"/>
        </a:p>
      </dsp:txBody>
      <dsp:txXfrm>
        <a:off x="1306846" y="2089830"/>
        <a:ext cx="1116124" cy="892899"/>
      </dsp:txXfrm>
    </dsp:sp>
    <dsp:sp modelId="{FF62CE3C-E89B-4AB4-8915-D553A840E2F8}">
      <dsp:nvSpPr>
        <dsp:cNvPr id="0" name=""/>
        <dsp:cNvSpPr/>
      </dsp:nvSpPr>
      <dsp:spPr>
        <a:xfrm>
          <a:off x="1120230" y="276352"/>
          <a:ext cx="3750176" cy="3750176"/>
        </a:xfrm>
        <a:prstGeom prst="pie">
          <a:avLst>
            <a:gd name="adj1" fmla="val 1188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a:t>Prepared for if things go wrong</a:t>
          </a:r>
        </a:p>
        <a:p>
          <a:pPr algn="ctr">
            <a:spcBef>
              <a:spcPct val="0"/>
            </a:spcBef>
            <a:buNone/>
          </a:pPr>
          <a:endParaRPr lang="en-GB" kern="1200" dirty="0"/>
        </a:p>
      </dsp:txBody>
      <dsp:txXfrm>
        <a:off x="1708651" y="906739"/>
        <a:ext cx="1205413" cy="803609"/>
      </dsp:txXfrm>
    </dsp:sp>
    <dsp:sp modelId="{C49FD3AF-C607-4C16-AF18-ACDC273F5A77}">
      <dsp:nvSpPr>
        <dsp:cNvPr id="0" name=""/>
        <dsp:cNvSpPr/>
      </dsp:nvSpPr>
      <dsp:spPr>
        <a:xfrm>
          <a:off x="993262" y="44198"/>
          <a:ext cx="4214484" cy="4214484"/>
        </a:xfrm>
        <a:prstGeom prst="circularArrow">
          <a:avLst>
            <a:gd name="adj1" fmla="val 5085"/>
            <a:gd name="adj2" fmla="val 327528"/>
            <a:gd name="adj3" fmla="val 20192361"/>
            <a:gd name="adj4" fmla="val 16200324"/>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361E2-C02F-45CA-890A-2701AC4469DE}">
      <dsp:nvSpPr>
        <dsp:cNvPr id="0" name=""/>
        <dsp:cNvSpPr/>
      </dsp:nvSpPr>
      <dsp:spPr>
        <a:xfrm>
          <a:off x="1025842" y="144170"/>
          <a:ext cx="4214484" cy="4214484"/>
        </a:xfrm>
        <a:prstGeom prst="circularArrow">
          <a:avLst>
            <a:gd name="adj1" fmla="val 5085"/>
            <a:gd name="adj2" fmla="val 327528"/>
            <a:gd name="adj3" fmla="val 2912753"/>
            <a:gd name="adj4" fmla="val 20519953"/>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C8D8AC-854F-42CF-A39D-9B00DA58A9FB}">
      <dsp:nvSpPr>
        <dsp:cNvPr id="0" name=""/>
        <dsp:cNvSpPr/>
      </dsp:nvSpPr>
      <dsp:spPr>
        <a:xfrm>
          <a:off x="940757" y="205968"/>
          <a:ext cx="4214484" cy="4214484"/>
        </a:xfrm>
        <a:prstGeom prst="circularArrow">
          <a:avLst>
            <a:gd name="adj1" fmla="val 5085"/>
            <a:gd name="adj2" fmla="val 327528"/>
            <a:gd name="adj3" fmla="val 7232777"/>
            <a:gd name="adj4" fmla="val 3239695"/>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32EEA-3928-4D2E-BF5A-E5FAB646E4DF}">
      <dsp:nvSpPr>
        <dsp:cNvPr id="0" name=""/>
        <dsp:cNvSpPr/>
      </dsp:nvSpPr>
      <dsp:spPr>
        <a:xfrm>
          <a:off x="855673" y="144170"/>
          <a:ext cx="4214484" cy="4214484"/>
        </a:xfrm>
        <a:prstGeom prst="circularArrow">
          <a:avLst>
            <a:gd name="adj1" fmla="val 5085"/>
            <a:gd name="adj2" fmla="val 327528"/>
            <a:gd name="adj3" fmla="val 11552519"/>
            <a:gd name="adj4" fmla="val 7559718"/>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00458A-799A-4101-A36F-499D221D4896}">
      <dsp:nvSpPr>
        <dsp:cNvPr id="0" name=""/>
        <dsp:cNvSpPr/>
      </dsp:nvSpPr>
      <dsp:spPr>
        <a:xfrm>
          <a:off x="888253" y="44198"/>
          <a:ext cx="4214484" cy="4214484"/>
        </a:xfrm>
        <a:prstGeom prst="circularArrow">
          <a:avLst>
            <a:gd name="adj1" fmla="val 5085"/>
            <a:gd name="adj2" fmla="val 327528"/>
            <a:gd name="adj3" fmla="val 15872148"/>
            <a:gd name="adj4" fmla="val 11880111"/>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A3D5C-E13A-4DC1-96D4-FBD14C250E6E}">
      <dsp:nvSpPr>
        <dsp:cNvPr id="0" name=""/>
        <dsp:cNvSpPr/>
      </dsp:nvSpPr>
      <dsp:spPr>
        <a:xfrm>
          <a:off x="1721287" y="1182923"/>
          <a:ext cx="3478915" cy="99073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4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accent6">
                  <a:lumMod val="75000"/>
                </a:schemeClr>
              </a:solidFill>
              <a:latin typeface="Arial" panose="020B0604020202020204" pitchFamily="34" charset="0"/>
              <a:cs typeface="Arial" panose="020B0604020202020204" pitchFamily="34" charset="0"/>
            </a:rPr>
            <a:t>‘The Arab Spring’ of 2010 – new cases of civil unrest or is this now the new ‘normal’…?</a:t>
          </a:r>
        </a:p>
      </dsp:txBody>
      <dsp:txXfrm>
        <a:off x="1769650" y="1231286"/>
        <a:ext cx="3382189" cy="894004"/>
      </dsp:txXfrm>
    </dsp:sp>
    <dsp:sp modelId="{922FEABE-8328-4CE1-8ABB-74B49AB795D6}">
      <dsp:nvSpPr>
        <dsp:cNvPr id="0" name=""/>
        <dsp:cNvSpPr/>
      </dsp:nvSpPr>
      <dsp:spPr>
        <a:xfrm>
          <a:off x="179396" y="929432"/>
          <a:ext cx="2475928" cy="2437957"/>
        </a:xfrm>
        <a:prstGeom prst="ellipse">
          <a:avLst/>
        </a:prstGeom>
        <a:blipFill>
          <a:blip xmlns:r="http://schemas.openxmlformats.org/officeDocument/2006/relationships" r:embed="rId1" cstate="print"/>
          <a:srcRect/>
          <a:stretch>
            <a:fillRect l="-25000" r="-25000"/>
          </a:stretch>
        </a:blipFill>
        <a:ln w="571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CA37E-6DAF-4D85-A89F-818407335CBB}">
      <dsp:nvSpPr>
        <dsp:cNvPr id="0" name=""/>
        <dsp:cNvSpPr/>
      </dsp:nvSpPr>
      <dsp:spPr>
        <a:xfrm>
          <a:off x="634783" y="2110293"/>
          <a:ext cx="3503708" cy="1019120"/>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2324"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accent6">
                  <a:lumMod val="75000"/>
                </a:schemeClr>
              </a:solidFill>
              <a:latin typeface="Arial" panose="020B0604020202020204" pitchFamily="34" charset="0"/>
              <a:cs typeface="Arial" panose="020B0604020202020204" pitchFamily="34" charset="0"/>
            </a:rPr>
            <a:t>The Euro area – Iceland to Athens then Paris, Brussels, Nice, Stockholm, London?</a:t>
          </a:r>
        </a:p>
      </dsp:txBody>
      <dsp:txXfrm>
        <a:off x="684532" y="2160042"/>
        <a:ext cx="3404210" cy="919622"/>
      </dsp:txXfrm>
    </dsp:sp>
    <dsp:sp modelId="{0ED128CB-4D45-4866-9145-C764DD347E79}">
      <dsp:nvSpPr>
        <dsp:cNvPr id="0" name=""/>
        <dsp:cNvSpPr/>
      </dsp:nvSpPr>
      <dsp:spPr>
        <a:xfrm>
          <a:off x="3973780" y="864104"/>
          <a:ext cx="2218907" cy="2291471"/>
        </a:xfrm>
        <a:prstGeom prst="ellipse">
          <a:avLst/>
        </a:prstGeom>
        <a:blipFill rotWithShape="1">
          <a:blip xmlns:r="http://schemas.openxmlformats.org/officeDocument/2006/relationships" r:embed="rId1"/>
          <a:srcRect/>
          <a:stretch>
            <a:fillRect/>
          </a:stretch>
        </a:blip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5287BD-75A0-410E-B8DF-F935AA8A92EA}" type="datetimeFigureOut">
              <a:rPr lang="en-GB" smtClean="0"/>
              <a:t>15/03/2023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2F5286-58EC-4BE7-8DE3-DC8EB8F5D005}" type="slidenum">
              <a:rPr lang="en-GB" smtClean="0"/>
              <a:t>‹#›</a:t>
            </a:fld>
            <a:endParaRPr lang="en-GB"/>
          </a:p>
        </p:txBody>
      </p:sp>
    </p:spTree>
    <p:extLst>
      <p:ext uri="{BB962C8B-B14F-4D97-AF65-F5344CB8AC3E}">
        <p14:creationId xmlns:p14="http://schemas.microsoft.com/office/powerpoint/2010/main" val="147202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give you some idea of why all this is important and where it sits in the University’s safety management framework.</a:t>
            </a:r>
          </a:p>
          <a:p>
            <a:endParaRPr lang="en-GB" dirty="0"/>
          </a:p>
          <a:p>
            <a:r>
              <a:rPr lang="en-GB" dirty="0"/>
              <a:t>It should recap everything you’ve heard today.</a:t>
            </a:r>
          </a:p>
        </p:txBody>
      </p:sp>
      <p:sp>
        <p:nvSpPr>
          <p:cNvPr id="4" name="Slide Number Placeholder 3"/>
          <p:cNvSpPr>
            <a:spLocks noGrp="1"/>
          </p:cNvSpPr>
          <p:nvPr>
            <p:ph type="sldNum" sz="quarter" idx="10"/>
          </p:nvPr>
        </p:nvSpPr>
        <p:spPr/>
        <p:txBody>
          <a:bodyPr/>
          <a:lstStyle/>
          <a:p>
            <a:fld id="{C82F5286-58EC-4BE7-8DE3-DC8EB8F5D005}" type="slidenum">
              <a:rPr lang="en-GB" smtClean="0"/>
              <a:t>1</a:t>
            </a:fld>
            <a:endParaRPr lang="en-GB"/>
          </a:p>
        </p:txBody>
      </p:sp>
    </p:spTree>
    <p:extLst>
      <p:ext uri="{BB962C8B-B14F-4D97-AF65-F5344CB8AC3E}">
        <p14:creationId xmlns:p14="http://schemas.microsoft.com/office/powerpoint/2010/main" val="406297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defRPr/>
            </a:pPr>
            <a:r>
              <a:rPr lang="en-GB" altLang="en-US" sz="1200" dirty="0">
                <a:solidFill>
                  <a:schemeClr val="accent1">
                    <a:lumMod val="75000"/>
                  </a:schemeClr>
                </a:solidFill>
                <a:latin typeface="Arial" charset="0"/>
                <a:cs typeface="Arial" charset="0"/>
              </a:rPr>
              <a:t>GENERALISED </a:t>
            </a:r>
            <a:r>
              <a:rPr lang="en-GB" altLang="en-US" sz="1200" dirty="0">
                <a:solidFill>
                  <a:schemeClr val="bg1"/>
                </a:solidFill>
                <a:latin typeface="Arial" charset="0"/>
                <a:cs typeface="Arial" charset="0"/>
              </a:rPr>
              <a:t>– preparation required, must remain hyper-vigilant in these environments</a:t>
            </a:r>
          </a:p>
          <a:p>
            <a:pPr>
              <a:spcBef>
                <a:spcPts val="600"/>
              </a:spcBef>
              <a:spcAft>
                <a:spcPts val="1200"/>
              </a:spcAft>
              <a:defRPr/>
            </a:pPr>
            <a:endParaRPr lang="en-GB" altLang="en-US" sz="1200" dirty="0">
              <a:solidFill>
                <a:schemeClr val="bg1"/>
              </a:solidFill>
              <a:latin typeface="Arial" charset="0"/>
              <a:cs typeface="Arial" charset="0"/>
            </a:endParaRPr>
          </a:p>
          <a:p>
            <a:pPr>
              <a:spcBef>
                <a:spcPts val="600"/>
              </a:spcBef>
              <a:spcAft>
                <a:spcPts val="1200"/>
              </a:spcAft>
              <a:defRPr/>
            </a:pPr>
            <a:r>
              <a:rPr lang="en-GB" altLang="en-US" sz="1200" dirty="0">
                <a:solidFill>
                  <a:schemeClr val="accent6">
                    <a:lumMod val="40000"/>
                    <a:lumOff val="60000"/>
                  </a:schemeClr>
                </a:solidFill>
                <a:latin typeface="Arial" charset="0"/>
                <a:cs typeface="Arial" charset="0"/>
              </a:rPr>
              <a:t>IRREGULAR</a:t>
            </a:r>
            <a:r>
              <a:rPr lang="en-GB" altLang="en-US" sz="1200" dirty="0">
                <a:solidFill>
                  <a:schemeClr val="bg1"/>
                </a:solidFill>
                <a:latin typeface="Arial" charset="0"/>
                <a:cs typeface="Arial" charset="0"/>
              </a:rPr>
              <a:t> – characterised by good and bad areas, need to become familiar with no-go areas</a:t>
            </a:r>
          </a:p>
          <a:p>
            <a:pPr>
              <a:spcBef>
                <a:spcPts val="600"/>
              </a:spcBef>
              <a:spcAft>
                <a:spcPts val="1200"/>
              </a:spcAft>
              <a:defRPr/>
            </a:pPr>
            <a:endParaRPr lang="en-GB" altLang="en-US" sz="1200" dirty="0">
              <a:solidFill>
                <a:schemeClr val="bg1"/>
              </a:solidFill>
              <a:latin typeface="Arial" charset="0"/>
              <a:cs typeface="Arial" charset="0"/>
            </a:endParaRPr>
          </a:p>
          <a:p>
            <a:pPr>
              <a:spcBef>
                <a:spcPts val="600"/>
              </a:spcBef>
              <a:defRPr/>
            </a:pPr>
            <a:r>
              <a:rPr lang="en-GB" altLang="en-US" sz="1200" dirty="0">
                <a:solidFill>
                  <a:srgbClr val="FFC000"/>
                </a:solidFill>
                <a:latin typeface="Arial" charset="0"/>
                <a:cs typeface="Arial" charset="0"/>
              </a:rPr>
              <a:t>PERIPHERAL</a:t>
            </a:r>
            <a:r>
              <a:rPr lang="en-GB" altLang="en-US" sz="1200" dirty="0">
                <a:solidFill>
                  <a:schemeClr val="bg1"/>
                </a:solidFill>
                <a:latin typeface="Arial" charset="0"/>
                <a:cs typeface="Arial" charset="0"/>
              </a:rPr>
              <a:t> -  Area feels safe so many people become vulnerable to crime</a:t>
            </a:r>
          </a:p>
          <a:p>
            <a:pPr>
              <a:spcBef>
                <a:spcPts val="600"/>
              </a:spcBef>
            </a:pP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21</a:t>
            </a:fld>
            <a:endParaRPr lang="en-GB"/>
          </a:p>
        </p:txBody>
      </p:sp>
    </p:spTree>
    <p:extLst>
      <p:ext uri="{BB962C8B-B14F-4D97-AF65-F5344CB8AC3E}">
        <p14:creationId xmlns:p14="http://schemas.microsoft.com/office/powerpoint/2010/main" val="111270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makes you – you!  An individual's personality and characteristics - including their experiences, attitudes, behaviour, gender identification, and health - have an impact on how they approach risk.  Certain characteristics may make someone more vulnerable in certain settings. Characteristics are not inherently good or bad, but being aware of how they may protect us or make us vulnerable, can help us to stay safe.</a:t>
            </a:r>
          </a:p>
          <a:p>
            <a:endParaRPr lang="en-GB" dirty="0"/>
          </a:p>
        </p:txBody>
      </p:sp>
      <p:sp>
        <p:nvSpPr>
          <p:cNvPr id="4" name="Slide Number Placeholder 3"/>
          <p:cNvSpPr>
            <a:spLocks noGrp="1"/>
          </p:cNvSpPr>
          <p:nvPr>
            <p:ph type="sldNum" sz="quarter" idx="5"/>
          </p:nvPr>
        </p:nvSpPr>
        <p:spPr/>
        <p:txBody>
          <a:bodyPr/>
          <a:lstStyle/>
          <a:p>
            <a:fld id="{C82F5286-58EC-4BE7-8DE3-DC8EB8F5D005}" type="slidenum">
              <a:rPr lang="en-GB" smtClean="0"/>
              <a:t>22</a:t>
            </a:fld>
            <a:endParaRPr lang="en-GB"/>
          </a:p>
        </p:txBody>
      </p:sp>
    </p:spTree>
    <p:extLst>
      <p:ext uri="{BB962C8B-B14F-4D97-AF65-F5344CB8AC3E}">
        <p14:creationId xmlns:p14="http://schemas.microsoft.com/office/powerpoint/2010/main" val="1799592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careful about your digital footprint</a:t>
            </a:r>
          </a:p>
        </p:txBody>
      </p:sp>
      <p:sp>
        <p:nvSpPr>
          <p:cNvPr id="4" name="Slide Number Placeholder 3"/>
          <p:cNvSpPr>
            <a:spLocks noGrp="1"/>
          </p:cNvSpPr>
          <p:nvPr>
            <p:ph type="sldNum" sz="quarter" idx="5"/>
          </p:nvPr>
        </p:nvSpPr>
        <p:spPr/>
        <p:txBody>
          <a:bodyPr/>
          <a:lstStyle/>
          <a:p>
            <a:fld id="{C82F5286-58EC-4BE7-8DE3-DC8EB8F5D005}" type="slidenum">
              <a:rPr lang="en-GB" smtClean="0"/>
              <a:t>23</a:t>
            </a:fld>
            <a:endParaRPr lang="en-GB"/>
          </a:p>
        </p:txBody>
      </p:sp>
    </p:spTree>
    <p:extLst>
      <p:ext uri="{BB962C8B-B14F-4D97-AF65-F5344CB8AC3E}">
        <p14:creationId xmlns:p14="http://schemas.microsoft.com/office/powerpoint/2010/main" val="135288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we hope</a:t>
            </a:r>
            <a:r>
              <a:rPr lang="en-GB" baseline="0" dirty="0"/>
              <a:t> you never have to use your emergency plans, but they are there to support you if something does happen.  Some things may be beyond your control or you are in the wrong place at the wrong time, but the better plans you have in place the better able you are to deal with the situation – robbery, illness, natural disaster etc.   </a:t>
            </a:r>
          </a:p>
          <a:p>
            <a:r>
              <a:rPr lang="en-GB" baseline="0" dirty="0"/>
              <a:t>GO THROUGH SLIDE.</a:t>
            </a:r>
          </a:p>
          <a:p>
            <a:r>
              <a:rPr lang="en-GB" baseline="0" dirty="0"/>
              <a:t>Checking in – what happens if you don’t check in?  What happens next? </a:t>
            </a:r>
          </a:p>
          <a:p>
            <a:r>
              <a:rPr lang="en-GB" baseline="0" dirty="0"/>
              <a:t>Communication plan in disasters – terrorist attacks in Belgium – mobile services were taken down for some time.  Make sure you have alternatives in place – internet, </a:t>
            </a:r>
            <a:r>
              <a:rPr lang="en-GB" baseline="0" dirty="0" err="1"/>
              <a:t>whatsapp</a:t>
            </a:r>
            <a:r>
              <a:rPr lang="en-GB" baseline="0" dirty="0"/>
              <a:t>, </a:t>
            </a:r>
            <a:r>
              <a:rPr lang="en-GB" baseline="0" dirty="0" err="1"/>
              <a:t>facebook</a:t>
            </a:r>
            <a:r>
              <a:rPr lang="en-GB" baseline="0" dirty="0"/>
              <a:t> etc.  If your department cannot get through to you/haven’t heard from you they may contact your emergency contacts – make sure they know that might happen and keep the details up to date.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24</a:t>
            </a:fld>
            <a:endParaRPr lang="en-GB"/>
          </a:p>
        </p:txBody>
      </p:sp>
    </p:spTree>
    <p:extLst>
      <p:ext uri="{BB962C8B-B14F-4D97-AF65-F5344CB8AC3E}">
        <p14:creationId xmlns:p14="http://schemas.microsoft.com/office/powerpoint/2010/main" val="86633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vast majority of trips and Year Abroad experiences are good.  However, things do happen and Chris, the team, tutors do their best to support students, but it is you on the ground if something happens.  Just a few of examples of things that happen, and they can happen very quickly.  In terms of Russia/Ukraine, students had to leave urgently and routes out were getting more difficult. </a:t>
            </a:r>
          </a:p>
        </p:txBody>
      </p:sp>
      <p:sp>
        <p:nvSpPr>
          <p:cNvPr id="4" name="Slide Number Placeholder 3"/>
          <p:cNvSpPr>
            <a:spLocks noGrp="1"/>
          </p:cNvSpPr>
          <p:nvPr>
            <p:ph type="sldNum" sz="quarter" idx="5"/>
          </p:nvPr>
        </p:nvSpPr>
        <p:spPr/>
        <p:txBody>
          <a:bodyPr/>
          <a:lstStyle/>
          <a:p>
            <a:fld id="{C82F5286-58EC-4BE7-8DE3-DC8EB8F5D005}" type="slidenum">
              <a:rPr lang="en-GB" smtClean="0"/>
              <a:t>25</a:t>
            </a:fld>
            <a:endParaRPr lang="en-GB"/>
          </a:p>
        </p:txBody>
      </p:sp>
    </p:spTree>
    <p:extLst>
      <p:ext uri="{BB962C8B-B14F-4D97-AF65-F5344CB8AC3E}">
        <p14:creationId xmlns:p14="http://schemas.microsoft.com/office/powerpoint/2010/main" val="57740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good thing about risk assessment is that you are doing them all the time.</a:t>
            </a:r>
          </a:p>
          <a:p>
            <a:r>
              <a:rPr lang="en-GB" dirty="0"/>
              <a:t>Sessions like this are not to scare you </a:t>
            </a:r>
            <a:r>
              <a:rPr lang="en-GB" baseline="0" dirty="0"/>
              <a:t> - </a:t>
            </a:r>
            <a:r>
              <a:rPr lang="en-GB" dirty="0"/>
              <a:t>help prepare you to look after</a:t>
            </a:r>
            <a:r>
              <a:rPr lang="en-GB" baseline="0" dirty="0"/>
              <a:t> yourself. Using the experience of the previous YA students, the expertise within your department and local knowledge will put you in the best place to do this.  </a:t>
            </a:r>
          </a:p>
          <a:p>
            <a:r>
              <a:rPr lang="en-GB" baseline="0" dirty="0"/>
              <a:t>Most people travel abroad without any problems but as we have seen in recent times things can change quickly.  </a:t>
            </a:r>
          </a:p>
          <a:p>
            <a:r>
              <a:rPr lang="en-GB" baseline="0" dirty="0"/>
              <a:t>Your Year Abroad - amazing time to immerse yourself in a country or countries and gain new language skills and new experiences.  So above all enjoy!  </a:t>
            </a:r>
          </a:p>
          <a:p>
            <a:r>
              <a:rPr lang="en-GB" baseline="0" dirty="0"/>
              <a:t>END SHOW – stop sharing – happy to answer questions now or you have my contact details so please do not hesitate to get in touch.  Thank you.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27</a:t>
            </a:fld>
            <a:endParaRPr lang="en-GB"/>
          </a:p>
        </p:txBody>
      </p:sp>
    </p:spTree>
    <p:extLst>
      <p:ext uri="{BB962C8B-B14F-4D97-AF65-F5344CB8AC3E}">
        <p14:creationId xmlns:p14="http://schemas.microsoft.com/office/powerpoint/2010/main" val="193681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talk through the basics</a:t>
            </a:r>
            <a:r>
              <a:rPr lang="en-GB" baseline="0" dirty="0"/>
              <a:t> of what the university safety office do, the travel policies that are relevant to you and provide information on the key elements of planning and risk assessment.</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a:t>
            </a:fld>
            <a:endParaRPr lang="en-GB"/>
          </a:p>
        </p:txBody>
      </p:sp>
    </p:spTree>
    <p:extLst>
      <p:ext uri="{BB962C8B-B14F-4D97-AF65-F5344CB8AC3E}">
        <p14:creationId xmlns:p14="http://schemas.microsoft.com/office/powerpoint/2010/main" val="171025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rgbClr val="FF0000"/>
                </a:solidFill>
              </a:rPr>
              <a:t>Key people slide</a:t>
            </a:r>
          </a:p>
          <a:p>
            <a:r>
              <a:rPr lang="en-GB" baseline="0" dirty="0">
                <a:solidFill>
                  <a:srgbClr val="FF0000"/>
                </a:solidFill>
              </a:rPr>
              <a:t>I have a foot in both camps as I work primarily for the Humanities Division but also spend time working for the safety office and the viewing of overseas risk assessments are part of that role.  </a:t>
            </a:r>
          </a:p>
          <a:p>
            <a:r>
              <a:rPr lang="en-GB" baseline="0" dirty="0">
                <a:solidFill>
                  <a:srgbClr val="FF0000"/>
                </a:solidFill>
              </a:rPr>
              <a:t>Also have Department Safety Officers, or DSO’s.  They normally deal with day to day safety enquiries and for Asian and Middle Eastern Studies it is Trudi.  </a:t>
            </a:r>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F5286-58EC-4BE7-8DE3-DC8EB8F5D00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9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GB" altLang="en-US" sz="1200" dirty="0">
                <a:latin typeface="Arial" charset="0"/>
                <a:cs typeface="Arial" charset="0"/>
              </a:rPr>
              <a:t>So why write a risk assessment?</a:t>
            </a:r>
            <a:r>
              <a:rPr lang="en-GB" altLang="en-US" sz="1200" baseline="0" dirty="0">
                <a:latin typeface="Arial" charset="0"/>
                <a:cs typeface="Arial" charset="0"/>
              </a:rPr>
              <a:t>  As it says Helps you plan – it’s a detailed planning document about what you are going to do and how you can do it safely. </a:t>
            </a:r>
          </a:p>
          <a:p>
            <a:pPr marL="0" indent="0">
              <a:lnSpc>
                <a:spcPct val="100000"/>
              </a:lnSpc>
              <a:spcBef>
                <a:spcPts val="0"/>
              </a:spcBef>
              <a:buNone/>
            </a:pPr>
            <a:r>
              <a:rPr lang="en-GB" altLang="en-US" sz="1200" baseline="0" dirty="0">
                <a:latin typeface="Arial" charset="0"/>
                <a:cs typeface="Arial" charset="0"/>
              </a:rPr>
              <a:t>GO THROUGH THE SLIDE…..</a:t>
            </a:r>
          </a:p>
          <a:p>
            <a:pPr marL="0" indent="0">
              <a:lnSpc>
                <a:spcPct val="100000"/>
              </a:lnSpc>
              <a:spcBef>
                <a:spcPts val="0"/>
              </a:spcBef>
              <a:buNone/>
            </a:pPr>
            <a:r>
              <a:rPr lang="en-GB" altLang="en-US" sz="1200" dirty="0">
                <a:latin typeface="Arial" charset="0"/>
                <a:cs typeface="Arial" charset="0"/>
              </a:rPr>
              <a:t>People who have already thought</a:t>
            </a:r>
            <a:r>
              <a:rPr lang="en-GB" altLang="en-US" sz="1200" baseline="0" dirty="0">
                <a:latin typeface="Arial" charset="0"/>
                <a:cs typeface="Arial" charset="0"/>
              </a:rPr>
              <a:t> about what things can go wrong and what safeguards they may need to put in place are better about to deal with things if they happen – what if your purse/wallet gets stolen or lost.  </a:t>
            </a:r>
            <a:endParaRPr lang="en-GB" altLang="en-US" sz="1200"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6</a:t>
            </a:fld>
            <a:endParaRPr lang="en-GB"/>
          </a:p>
        </p:txBody>
      </p:sp>
    </p:spTree>
    <p:extLst>
      <p:ext uri="{BB962C8B-B14F-4D97-AF65-F5344CB8AC3E}">
        <p14:creationId xmlns:p14="http://schemas.microsoft.com/office/powerpoint/2010/main" val="383411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GB" altLang="en-US" sz="1200" dirty="0">
                <a:latin typeface="Arial" charset="0"/>
                <a:cs typeface="Arial" charset="0"/>
              </a:rPr>
              <a:t>A</a:t>
            </a:r>
            <a:r>
              <a:rPr lang="en-GB" altLang="en-US" sz="1200" dirty="0">
                <a:solidFill>
                  <a:schemeClr val="bg1"/>
                </a:solidFill>
                <a:latin typeface="Arial" charset="0"/>
                <a:cs typeface="Arial" charset="0"/>
              </a:rPr>
              <a:t>n employee:</a:t>
            </a:r>
          </a:p>
          <a:p>
            <a:pPr>
              <a:lnSpc>
                <a:spcPct val="100000"/>
              </a:lnSpc>
              <a:spcBef>
                <a:spcPts val="0"/>
              </a:spcBef>
            </a:pPr>
            <a:r>
              <a:rPr lang="en-GB" altLang="en-US" sz="1200" dirty="0">
                <a:solidFill>
                  <a:schemeClr val="bg1"/>
                </a:solidFill>
                <a:latin typeface="Arial" charset="0"/>
                <a:cs typeface="Arial" charset="0"/>
              </a:rPr>
              <a:t>Is bound to provide ‘</a:t>
            </a:r>
            <a:r>
              <a:rPr lang="en-GB" altLang="en-US" sz="1200" dirty="0">
                <a:latin typeface="Arial" charset="0"/>
                <a:cs typeface="Arial" charset="0"/>
              </a:rPr>
              <a:t>loyal, diligent and faithful’ service </a:t>
            </a:r>
            <a:r>
              <a:rPr lang="en-GB" altLang="en-US" sz="1200" dirty="0">
                <a:solidFill>
                  <a:schemeClr val="bg1"/>
                </a:solidFill>
                <a:latin typeface="Arial" charset="0"/>
                <a:cs typeface="Arial" charset="0"/>
              </a:rPr>
              <a:t>to the employer according to the terms of the employment contract and</a:t>
            </a:r>
            <a:r>
              <a:rPr lang="en-GB" altLang="en-US" sz="1200" baseline="0" dirty="0">
                <a:solidFill>
                  <a:schemeClr val="bg1"/>
                </a:solidFill>
                <a:latin typeface="Arial" charset="0"/>
                <a:cs typeface="Arial" charset="0"/>
              </a:rPr>
              <a:t> </a:t>
            </a:r>
            <a:r>
              <a:rPr lang="en-GB" altLang="en-US" sz="1200" dirty="0">
                <a:solidFill>
                  <a:schemeClr val="bg1"/>
                </a:solidFill>
                <a:latin typeface="Arial" charset="0"/>
                <a:cs typeface="Arial" charset="0"/>
              </a:rPr>
              <a:t>owes a ‘</a:t>
            </a:r>
            <a:r>
              <a:rPr lang="en-GB" altLang="en-US" sz="1200" dirty="0">
                <a:solidFill>
                  <a:srgbClr val="FFFF00"/>
                </a:solidFill>
                <a:latin typeface="Arial" charset="0"/>
                <a:cs typeface="Arial" charset="0"/>
              </a:rPr>
              <a:t>duty to act’ </a:t>
            </a:r>
            <a:r>
              <a:rPr lang="en-GB" altLang="en-US" sz="1200" dirty="0">
                <a:solidFill>
                  <a:schemeClr val="bg1"/>
                </a:solidFill>
                <a:latin typeface="Arial" charset="0"/>
                <a:cs typeface="Arial" charset="0"/>
              </a:rPr>
              <a:t>with the utmost good faith in the advancement of the employer’s interests</a:t>
            </a:r>
          </a:p>
          <a:p>
            <a:pPr>
              <a:lnSpc>
                <a:spcPct val="100000"/>
              </a:lnSpc>
              <a:spcBef>
                <a:spcPts val="0"/>
              </a:spcBef>
            </a:pPr>
            <a:endParaRPr lang="en-GB" altLang="en-US" sz="1200" dirty="0">
              <a:latin typeface="Arial" charset="0"/>
              <a:cs typeface="Arial" charset="0"/>
            </a:endParaRPr>
          </a:p>
          <a:p>
            <a:pPr marL="0" indent="0">
              <a:lnSpc>
                <a:spcPct val="100000"/>
              </a:lnSpc>
              <a:spcBef>
                <a:spcPts val="0"/>
              </a:spcBef>
              <a:buNone/>
            </a:pPr>
            <a:r>
              <a:rPr lang="en-GB" altLang="en-US" sz="1200" dirty="0">
                <a:solidFill>
                  <a:schemeClr val="bg1"/>
                </a:solidFill>
                <a:latin typeface="Arial" charset="0"/>
                <a:cs typeface="Arial" charset="0"/>
              </a:rPr>
              <a:t>A student:</a:t>
            </a:r>
          </a:p>
          <a:p>
            <a:pPr marL="0" indent="0">
              <a:lnSpc>
                <a:spcPct val="100000"/>
              </a:lnSpc>
              <a:spcBef>
                <a:spcPts val="0"/>
              </a:spcBef>
              <a:buNone/>
            </a:pPr>
            <a:r>
              <a:rPr lang="en-GB" altLang="en-US" sz="1200" dirty="0">
                <a:solidFill>
                  <a:schemeClr val="bg1"/>
                </a:solidFill>
                <a:latin typeface="Arial" charset="0"/>
                <a:cs typeface="Arial" charset="0"/>
              </a:rPr>
              <a:t>Must adhere to the codes of conduct set out in relevant University regulations as they relate to students</a:t>
            </a:r>
          </a:p>
          <a:p>
            <a:pPr marL="0" indent="0">
              <a:lnSpc>
                <a:spcPct val="100000"/>
              </a:lnSpc>
              <a:spcBef>
                <a:spcPts val="0"/>
              </a:spcBef>
              <a:buNone/>
            </a:pPr>
            <a:endParaRPr lang="en-GB" altLang="en-US" sz="1200" dirty="0">
              <a:latin typeface="Arial" charset="0"/>
              <a:cs typeface="Arial" charset="0"/>
            </a:endParaRPr>
          </a:p>
          <a:p>
            <a:pPr marL="0" indent="0">
              <a:lnSpc>
                <a:spcPct val="100000"/>
              </a:lnSpc>
              <a:spcBef>
                <a:spcPts val="0"/>
              </a:spcBef>
              <a:buNone/>
            </a:pPr>
            <a:r>
              <a:rPr lang="en-GB" altLang="en-US" sz="1200" dirty="0">
                <a:solidFill>
                  <a:schemeClr val="bg1"/>
                </a:solidFill>
                <a:latin typeface="Arial" charset="0"/>
                <a:cs typeface="Arial" charset="0"/>
              </a:rPr>
              <a:t>Both therefore have a </a:t>
            </a:r>
            <a:r>
              <a:rPr lang="en-GB" altLang="en-US" sz="1200" u="sng" dirty="0">
                <a:solidFill>
                  <a:schemeClr val="bg1"/>
                </a:solidFill>
                <a:latin typeface="Arial" charset="0"/>
                <a:cs typeface="Arial" charset="0"/>
              </a:rPr>
              <a:t>duty of loyalty </a:t>
            </a:r>
            <a:r>
              <a:rPr lang="en-GB" altLang="en-US" sz="1200" dirty="0">
                <a:solidFill>
                  <a:schemeClr val="bg1"/>
                </a:solidFill>
                <a:latin typeface="Arial" charset="0"/>
                <a:cs typeface="Arial" charset="0"/>
              </a:rPr>
              <a:t>to the University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F5286-58EC-4BE7-8DE3-DC8EB8F5D00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55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main policies applicable</a:t>
            </a:r>
            <a:r>
              <a:rPr lang="en-GB" baseline="0" dirty="0"/>
              <a:t> to you.  For Year Abroad students the overseas travel policy is the key on but the fieldwork policy can also be useful depending on what you are doing.</a:t>
            </a:r>
          </a:p>
          <a:p>
            <a:r>
              <a:rPr lang="en-GB" baseline="0" dirty="0"/>
              <a:t>They can be found via the university website.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8</a:t>
            </a:fld>
            <a:endParaRPr lang="en-GB"/>
          </a:p>
        </p:txBody>
      </p:sp>
    </p:spTree>
    <p:extLst>
      <p:ext uri="{BB962C8B-B14F-4D97-AF65-F5344CB8AC3E}">
        <p14:creationId xmlns:p14="http://schemas.microsoft.com/office/powerpoint/2010/main" val="194351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11</a:t>
            </a:fld>
            <a:endParaRPr lang="en-GB"/>
          </a:p>
        </p:txBody>
      </p:sp>
    </p:spTree>
    <p:extLst>
      <p:ext uri="{BB962C8B-B14F-4D97-AF65-F5344CB8AC3E}">
        <p14:creationId xmlns:p14="http://schemas.microsoft.com/office/powerpoint/2010/main" val="365085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Doing a search is really easy. </a:t>
            </a:r>
          </a:p>
        </p:txBody>
      </p:sp>
      <p:sp>
        <p:nvSpPr>
          <p:cNvPr id="4" name="Slide Number Placeholder 3"/>
          <p:cNvSpPr>
            <a:spLocks noGrp="1"/>
          </p:cNvSpPr>
          <p:nvPr>
            <p:ph type="sldNum" sz="quarter" idx="5"/>
          </p:nvPr>
        </p:nvSpPr>
        <p:spPr/>
        <p:txBody>
          <a:bodyPr/>
          <a:lstStyle/>
          <a:p>
            <a:fld id="{C82F5286-58EC-4BE7-8DE3-DC8EB8F5D005}" type="slidenum">
              <a:rPr lang="en-GB" smtClean="0"/>
              <a:t>12</a:t>
            </a:fld>
            <a:endParaRPr lang="en-GB"/>
          </a:p>
        </p:txBody>
      </p:sp>
    </p:spTree>
    <p:extLst>
      <p:ext uri="{BB962C8B-B14F-4D97-AF65-F5344CB8AC3E}">
        <p14:creationId xmlns:p14="http://schemas.microsoft.com/office/powerpoint/2010/main" val="10410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19</a:t>
            </a:fld>
            <a:endParaRPr lang="en-GB"/>
          </a:p>
        </p:txBody>
      </p:sp>
    </p:spTree>
    <p:extLst>
      <p:ext uri="{BB962C8B-B14F-4D97-AF65-F5344CB8AC3E}">
        <p14:creationId xmlns:p14="http://schemas.microsoft.com/office/powerpoint/2010/main" val="3834940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922338" y="517525"/>
            <a:ext cx="5399087" cy="1295400"/>
          </a:xfrm>
          <a:prstGeom prst="rect">
            <a:avLst/>
          </a:prstGeom>
          <a:noFill/>
          <a:ln w="9525">
            <a:noFill/>
            <a:miter lim="800000"/>
            <a:headEnd/>
            <a:tailEnd/>
          </a:ln>
        </p:spPr>
        <p:txBody>
          <a:bodyPr lIns="0" tIns="0" rIns="0" bIns="0"/>
          <a:lstStyle/>
          <a:p>
            <a:pPr>
              <a:lnSpc>
                <a:spcPts val="1400"/>
              </a:lnSpc>
              <a:defRPr/>
            </a:pPr>
            <a:r>
              <a:rPr lang="en-US" sz="1000" i="0" dirty="0">
                <a:solidFill>
                  <a:schemeClr val="bg1"/>
                </a:solidFill>
                <a:latin typeface="+mn-lt"/>
              </a:rPr>
              <a:t>University Safety Office</a:t>
            </a:r>
          </a:p>
          <a:p>
            <a:pPr>
              <a:lnSpc>
                <a:spcPts val="1400"/>
              </a:lnSpc>
              <a:defRPr/>
            </a:pPr>
            <a:r>
              <a:rPr lang="en-US" sz="1000" i="0" dirty="0">
                <a:solidFill>
                  <a:schemeClr val="bg1"/>
                </a:solidFill>
                <a:latin typeface="+mn-lt"/>
              </a:rPr>
              <a:t>10 Parks Road</a:t>
            </a:r>
          </a:p>
          <a:p>
            <a:pPr>
              <a:lnSpc>
                <a:spcPts val="1400"/>
              </a:lnSpc>
              <a:spcAft>
                <a:spcPts val="300"/>
              </a:spcAft>
              <a:defRPr/>
            </a:pPr>
            <a:r>
              <a:rPr lang="en-US" sz="1000" i="0" dirty="0">
                <a:solidFill>
                  <a:schemeClr val="bg1"/>
                </a:solidFill>
                <a:latin typeface="+mn-lt"/>
              </a:rPr>
              <a:t>Oxford OX1 3PD</a:t>
            </a:r>
          </a:p>
          <a:p>
            <a:pPr>
              <a:lnSpc>
                <a:spcPts val="1400"/>
              </a:lnSpc>
              <a:spcAft>
                <a:spcPts val="300"/>
              </a:spcAft>
              <a:defRPr/>
            </a:pPr>
            <a:r>
              <a:rPr lang="en-US" sz="1000" i="0" dirty="0">
                <a:solidFill>
                  <a:schemeClr val="bg1"/>
                </a:solidFill>
                <a:latin typeface="+mn-lt"/>
              </a:rPr>
              <a:t>01865 270811</a:t>
            </a:r>
          </a:p>
          <a:p>
            <a:r>
              <a:rPr lang="en-GB" sz="1000" i="0" u="none" kern="1200" dirty="0">
                <a:solidFill>
                  <a:schemeClr val="bg1"/>
                </a:solidFill>
                <a:latin typeface="+mn-lt"/>
                <a:ea typeface="+mn-ea"/>
                <a:cs typeface="+mn-cs"/>
              </a:rPr>
              <a:t>https://www.admin.ox.ac.uk/safety</a:t>
            </a:r>
          </a:p>
        </p:txBody>
      </p:sp>
      <p:pic>
        <p:nvPicPr>
          <p:cNvPr id="5" name="Picture 18" descr="ox_brand"/>
          <p:cNvPicPr>
            <a:picLocks noChangeAspect="1" noChangeArrowheads="1"/>
          </p:cNvPicPr>
          <p:nvPr/>
        </p:nvPicPr>
        <p:blipFill>
          <a:blip r:embed="rId3" cstate="print"/>
          <a:srcRect/>
          <a:stretch>
            <a:fillRect/>
          </a:stretch>
        </p:blipFill>
        <p:spPr bwMode="auto">
          <a:xfrm>
            <a:off x="7197725" y="541338"/>
            <a:ext cx="1295400" cy="1292225"/>
          </a:xfrm>
          <a:prstGeom prst="rect">
            <a:avLst/>
          </a:prstGeom>
          <a:noFill/>
          <a:ln w="9525">
            <a:noFill/>
            <a:miter lim="800000"/>
            <a:headEnd/>
            <a:tailEnd/>
          </a:ln>
        </p:spPr>
      </p:pic>
      <p:sp>
        <p:nvSpPr>
          <p:cNvPr id="23555" name="Rectangle 3"/>
          <p:cNvSpPr>
            <a:spLocks noGrp="1" noChangeArrowheads="1"/>
          </p:cNvSpPr>
          <p:nvPr>
            <p:ph type="ctrTitle"/>
          </p:nvPr>
        </p:nvSpPr>
        <p:spPr>
          <a:xfrm>
            <a:off x="857224" y="2643182"/>
            <a:ext cx="7603208" cy="1001710"/>
          </a:xfrm>
        </p:spPr>
        <p:txBody>
          <a:bodyPr/>
          <a:lstStyle>
            <a:lvl1pPr>
              <a:lnSpc>
                <a:spcPts val="3500"/>
              </a:lnSpc>
              <a:defRPr sz="3100" b="0">
                <a:solidFill>
                  <a:schemeClr val="bg1"/>
                </a:solidFill>
              </a:defRPr>
            </a:lvl1pPr>
          </a:lstStyle>
          <a:p>
            <a:r>
              <a:rPr lang="en-US"/>
              <a:t>Click to edit Master title style</a:t>
            </a:r>
            <a:endParaRPr lang="en-US" dirty="0"/>
          </a:p>
        </p:txBody>
      </p:sp>
      <p:sp>
        <p:nvSpPr>
          <p:cNvPr id="23556" name="Rectangle 4"/>
          <p:cNvSpPr>
            <a:spLocks noGrp="1" noChangeArrowheads="1"/>
          </p:cNvSpPr>
          <p:nvPr>
            <p:ph type="subTitle" idx="1"/>
          </p:nvPr>
        </p:nvSpPr>
        <p:spPr>
          <a:xfrm>
            <a:off x="857224" y="4071942"/>
            <a:ext cx="5399088" cy="941234"/>
          </a:xfrm>
        </p:spPr>
        <p:txBody>
          <a:bodyPr/>
          <a:lstStyle>
            <a:lvl1pPr marL="0" indent="0">
              <a:lnSpc>
                <a:spcPts val="2000"/>
              </a:lnSpc>
              <a:buFontTx/>
              <a:buNone/>
              <a:defRPr sz="1800">
                <a:solidFill>
                  <a:schemeClr val="bg1"/>
                </a:solidFill>
              </a:defRPr>
            </a:lvl1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7412360" cy="1007045"/>
          </a:xfrm>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83568" y="1772816"/>
            <a:ext cx="7772400" cy="4005808"/>
          </a:xfrm>
        </p:spPr>
        <p:txBody>
          <a:bodyPr/>
          <a:lstStyle>
            <a:lvl1pPr>
              <a:spcBef>
                <a:spcPts val="600"/>
              </a:spcBef>
              <a:buClr>
                <a:schemeClr val="bg1"/>
              </a:buClr>
              <a:defRPr sz="2200">
                <a:solidFill>
                  <a:schemeClr val="bg1"/>
                </a:solidFill>
              </a:defRPr>
            </a:lvl1pPr>
            <a:lvl2pPr>
              <a:spcBef>
                <a:spcPts val="350"/>
              </a:spcBef>
              <a:buClr>
                <a:srgbClr val="FFFF66"/>
              </a:buClr>
              <a:defRPr sz="2000">
                <a:solidFill>
                  <a:srgbClr val="FFFF66"/>
                </a:solidFill>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7412360" cy="1007045"/>
          </a:xfrm>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83568" y="1772816"/>
            <a:ext cx="7772400" cy="4005808"/>
          </a:xfrm>
        </p:spPr>
        <p:txBody>
          <a:bodyPr/>
          <a:lstStyle>
            <a:lvl1pPr>
              <a:spcBef>
                <a:spcPts val="1800"/>
              </a:spcBef>
              <a:buClr>
                <a:schemeClr val="bg1"/>
              </a:buClr>
              <a:defRPr sz="2200" baseline="0">
                <a:solidFill>
                  <a:schemeClr val="bg1"/>
                </a:solidFill>
              </a:defRPr>
            </a:lvl1pPr>
            <a:lvl2pPr>
              <a:spcBef>
                <a:spcPts val="350"/>
              </a:spcBef>
              <a:buClr>
                <a:srgbClr val="FFFF66"/>
              </a:buClr>
              <a:buNone/>
              <a:defRPr sz="2000">
                <a:solidFill>
                  <a:srgbClr val="FFFF66"/>
                </a:solidFill>
              </a:defRPr>
            </a:lvl2pPr>
          </a:lstStyle>
          <a:p>
            <a:pPr lvl="0"/>
            <a:r>
              <a:rPr lang="en-US" dirty="0"/>
              <a:t>Click to edit Master text styles</a:t>
            </a:r>
          </a:p>
          <a:p>
            <a:pPr lvl="0"/>
            <a:r>
              <a:rPr lang="en-US" dirty="0"/>
              <a:t>Second line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4348" y="2643182"/>
            <a:ext cx="7772400" cy="1362075"/>
          </a:xfrm>
        </p:spPr>
        <p:txBody>
          <a:bodyPr/>
          <a:lstStyle>
            <a:lvl1pPr algn="ctr">
              <a:defRPr sz="3000" b="1" cap="none" baseline="0">
                <a:solidFill>
                  <a:schemeClr val="bg1"/>
                </a:solidFill>
              </a:defRPr>
            </a:lvl1pPr>
          </a:lstStyle>
          <a:p>
            <a:r>
              <a:rPr lang="en-US"/>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9552" y="1772816"/>
            <a:ext cx="3816424" cy="4005808"/>
          </a:xfrm>
        </p:spPr>
        <p:txBody>
          <a:bodyPr/>
          <a:lstStyle>
            <a:lvl1pPr>
              <a:lnSpc>
                <a:spcPts val="2500"/>
              </a:lnSpc>
              <a:spcBef>
                <a:spcPts val="600"/>
              </a:spcBef>
              <a:buClr>
                <a:schemeClr val="bg1"/>
              </a:buClr>
              <a:defRPr sz="2200">
                <a:solidFill>
                  <a:schemeClr val="bg1"/>
                </a:solidFill>
              </a:defRPr>
            </a:lvl1pPr>
            <a:lvl2pPr>
              <a:spcBef>
                <a:spcPts val="350"/>
              </a:spcBef>
              <a:buClr>
                <a:srgbClr val="FFFF66"/>
              </a:buClr>
              <a:defRPr sz="2000">
                <a:solidFill>
                  <a:srgbClr val="FFFF66"/>
                </a:solidFill>
              </a:defRPr>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p:txBody>
      </p:sp>
      <p:sp>
        <p:nvSpPr>
          <p:cNvPr id="4" name="Content Placeholder 3"/>
          <p:cNvSpPr>
            <a:spLocks noGrp="1"/>
          </p:cNvSpPr>
          <p:nvPr>
            <p:ph sz="half" idx="2"/>
          </p:nvPr>
        </p:nvSpPr>
        <p:spPr>
          <a:xfrm>
            <a:off x="4716016" y="1772816"/>
            <a:ext cx="3888432" cy="4005808"/>
          </a:xfrm>
        </p:spPr>
        <p:txBody>
          <a:bodyPr/>
          <a:lstStyle>
            <a:lvl1pPr>
              <a:lnSpc>
                <a:spcPts val="2500"/>
              </a:lnSpc>
              <a:spcBef>
                <a:spcPts val="600"/>
              </a:spcBef>
              <a:buClr>
                <a:schemeClr val="bg1"/>
              </a:buClr>
              <a:defRPr sz="2200">
                <a:solidFill>
                  <a:schemeClr val="bg1"/>
                </a:solidFill>
              </a:defRPr>
            </a:lvl1pPr>
            <a:lvl2pPr>
              <a:spcBef>
                <a:spcPts val="350"/>
              </a:spcBef>
              <a:buClr>
                <a:srgbClr val="FFFF66"/>
              </a:buClr>
              <a:buFont typeface="Arial" pitchFamily="34" charset="0"/>
              <a:buChar char="•"/>
              <a:defRPr sz="2000">
                <a:solidFill>
                  <a:srgbClr val="FFFF66"/>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9552" y="1772816"/>
            <a:ext cx="3816424" cy="4005808"/>
          </a:xfrm>
        </p:spPr>
        <p:txBody>
          <a:bodyPr/>
          <a:lstStyle>
            <a:lvl1pPr>
              <a:lnSpc>
                <a:spcPts val="2500"/>
              </a:lnSpc>
              <a:spcBef>
                <a:spcPts val="1800"/>
              </a:spcBef>
              <a:buClr>
                <a:schemeClr val="bg1"/>
              </a:buClr>
              <a:defRPr sz="2200" baseline="0">
                <a:solidFill>
                  <a:schemeClr val="bg1"/>
                </a:solidFill>
              </a:defRPr>
            </a:lvl1pPr>
            <a:lvl2pPr>
              <a:spcBef>
                <a:spcPts val="350"/>
              </a:spcBef>
              <a:buClr>
                <a:srgbClr val="FFFF66"/>
              </a:buClr>
              <a:buNone/>
              <a:defRPr sz="2000">
                <a:solidFill>
                  <a:srgbClr val="FFFF66"/>
                </a:solidFill>
              </a:defRPr>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0"/>
            <a:r>
              <a:rPr lang="en-US" dirty="0"/>
              <a:t>Second line</a:t>
            </a:r>
          </a:p>
        </p:txBody>
      </p:sp>
      <p:sp>
        <p:nvSpPr>
          <p:cNvPr id="4" name="Content Placeholder 3"/>
          <p:cNvSpPr>
            <a:spLocks noGrp="1"/>
          </p:cNvSpPr>
          <p:nvPr>
            <p:ph sz="half" idx="2"/>
          </p:nvPr>
        </p:nvSpPr>
        <p:spPr>
          <a:xfrm>
            <a:off x="4716016" y="1772816"/>
            <a:ext cx="3888432" cy="4005808"/>
          </a:xfrm>
        </p:spPr>
        <p:txBody>
          <a:bodyPr/>
          <a:lstStyle>
            <a:lvl1pPr>
              <a:lnSpc>
                <a:spcPts val="2500"/>
              </a:lnSpc>
              <a:spcBef>
                <a:spcPts val="1800"/>
              </a:spcBef>
              <a:buClr>
                <a:schemeClr val="bg1"/>
              </a:buClr>
              <a:defRPr sz="2200">
                <a:solidFill>
                  <a:schemeClr val="bg1"/>
                </a:solidFill>
              </a:defRPr>
            </a:lvl1pPr>
            <a:lvl2pPr>
              <a:spcBef>
                <a:spcPts val="350"/>
              </a:spcBef>
              <a:buClr>
                <a:srgbClr val="FFFF66"/>
              </a:buClr>
              <a:buFont typeface="Arial" pitchFamily="34" charset="0"/>
              <a:buChar char="•"/>
              <a:defRPr sz="2000">
                <a:solidFill>
                  <a:srgbClr val="FFFF66"/>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0"/>
            <a:r>
              <a:rPr lang="en-US" dirty="0"/>
              <a:t>Second line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403648" y="116632"/>
            <a:ext cx="7556376" cy="1008112"/>
          </a:xfrm>
        </p:spPr>
        <p:txBody>
          <a:bodyPr/>
          <a:lstStyle>
            <a:lvl1pPr>
              <a:defRPr sz="3000" b="1">
                <a:solidFill>
                  <a:srgbClr val="002147"/>
                </a:solidFill>
              </a:defRPr>
            </a:lvl1pPr>
          </a:lstStyle>
          <a:p>
            <a:r>
              <a:rPr lang="en-US" dirty="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35696" y="1556792"/>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835696" y="5733256"/>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1403648" y="116632"/>
            <a:ext cx="7628384" cy="1007045"/>
          </a:xfrm>
        </p:spPr>
        <p:txBody>
          <a:bodyPr/>
          <a:lstStyle>
            <a:lvl1pPr>
              <a:defRPr sz="3000" b="1">
                <a:solidFill>
                  <a:srgbClr val="002147"/>
                </a:solidFill>
              </a:defRPr>
            </a:lvl1pPr>
          </a:lstStyle>
          <a:p>
            <a:r>
              <a:rPr lang="en-US" dirty="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3B2733-BB8F-4F57-A1C4-55445F9EFBA6}" type="slidenum">
              <a:rPr lang="en-GB"/>
              <a:pPr>
                <a:defRPr/>
              </a:pPr>
              <a:t>‹#›</a:t>
            </a:fld>
            <a:endParaRPr lang="en-GB"/>
          </a:p>
        </p:txBody>
      </p:sp>
    </p:spTree>
    <p:extLst>
      <p:ext uri="{BB962C8B-B14F-4D97-AF65-F5344CB8AC3E}">
        <p14:creationId xmlns:p14="http://schemas.microsoft.com/office/powerpoint/2010/main" val="404097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47"/>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8763" cy="1268413"/>
          </a:xfrm>
          <a:prstGeom prst="rect">
            <a:avLst/>
          </a:prstGeom>
          <a:solidFill>
            <a:schemeClr val="bg1"/>
          </a:solidFill>
          <a:ln w="9525">
            <a:noFill/>
            <a:miter lim="800000"/>
            <a:headEnd/>
            <a:tailEnd/>
          </a:ln>
        </p:spPr>
        <p:txBody>
          <a:bodyPr wrap="none" anchor="ctr"/>
          <a:lstStyle/>
          <a:p>
            <a:pPr>
              <a:defRPr/>
            </a:pPr>
            <a:endParaRPr lang="en-GB">
              <a:latin typeface="Arial" charset="0"/>
            </a:endParaRPr>
          </a:p>
        </p:txBody>
      </p:sp>
      <p:sp>
        <p:nvSpPr>
          <p:cNvPr id="2051" name="Rectangle 2"/>
          <p:cNvSpPr>
            <a:spLocks noGrp="1" noChangeArrowheads="1"/>
          </p:cNvSpPr>
          <p:nvPr>
            <p:ph type="title"/>
          </p:nvPr>
        </p:nvSpPr>
        <p:spPr bwMode="auto">
          <a:xfrm>
            <a:off x="1619250" y="115888"/>
            <a:ext cx="7412038" cy="10080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685800" y="1557338"/>
            <a:ext cx="7772400" cy="4005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2053" name="Picture 18" descr="ox_brand"/>
          <p:cNvPicPr>
            <a:picLocks noChangeAspect="1" noChangeArrowheads="1"/>
          </p:cNvPicPr>
          <p:nvPr/>
        </p:nvPicPr>
        <p:blipFill>
          <a:blip r:embed="rId11" cstate="print"/>
          <a:srcRect/>
          <a:stretch>
            <a:fillRect/>
          </a:stretch>
        </p:blipFill>
        <p:spPr bwMode="auto">
          <a:xfrm>
            <a:off x="179388" y="115888"/>
            <a:ext cx="1011237" cy="1009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lnSpc>
          <a:spcPts val="3700"/>
        </a:lnSpc>
        <a:spcBef>
          <a:spcPct val="0"/>
        </a:spcBef>
        <a:spcAft>
          <a:spcPct val="0"/>
        </a:spcAft>
        <a:defRPr sz="3200" b="1">
          <a:solidFill>
            <a:srgbClr val="002147"/>
          </a:solidFill>
          <a:latin typeface="+mj-lt"/>
          <a:ea typeface="+mj-ea"/>
          <a:cs typeface="+mj-cs"/>
        </a:defRPr>
      </a:lvl1pPr>
      <a:lvl2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2pPr>
      <a:lvl3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3pPr>
      <a:lvl4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4pPr>
      <a:lvl5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pitchFamily="1"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pitchFamily="1"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pitchFamily="1"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pitchFamily="1" charset="-128"/>
        </a:defRPr>
      </a:lvl9pPr>
    </p:titleStyle>
    <p:bodyStyle>
      <a:lvl1pPr marL="282575" indent="-282575" algn="l" rtl="0" eaLnBrk="0" fontAlgn="base" hangingPunct="0">
        <a:lnSpc>
          <a:spcPts val="3700"/>
        </a:lnSpc>
        <a:spcBef>
          <a:spcPts val="600"/>
        </a:spcBef>
        <a:spcAft>
          <a:spcPct val="0"/>
        </a:spcAft>
        <a:buClr>
          <a:schemeClr val="bg1"/>
        </a:buClr>
        <a:buSzPct val="80000"/>
        <a:buChar char="•"/>
        <a:defRPr sz="2400">
          <a:solidFill>
            <a:schemeClr val="bg1"/>
          </a:solidFill>
          <a:latin typeface="+mn-lt"/>
          <a:ea typeface="+mn-ea"/>
          <a:cs typeface="+mn-cs"/>
        </a:defRPr>
      </a:lvl1pPr>
      <a:lvl2pPr marL="763588" indent="-188913" algn="l" rtl="0" eaLnBrk="0" fontAlgn="base" hangingPunct="0">
        <a:spcBef>
          <a:spcPct val="2000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tpaulphotos.com/gallery/barns-and-shacks/" TargetMode="External"/><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www.anglelifeboat.org/Know%20your%20flags%20page.htm" TargetMode="External"/><Relationship Id="rId5" Type="http://schemas.openxmlformats.org/officeDocument/2006/relationships/hyperlink" Target="http://drpinna.com/doctors-and-phamacists-pushing-addictive-drugs-22250/medicines-5" TargetMode="External"/><Relationship Id="rId10" Type="http://schemas.openxmlformats.org/officeDocument/2006/relationships/image" Target="../media/image22.jpeg"/><Relationship Id="rId4" Type="http://schemas.openxmlformats.org/officeDocument/2006/relationships/image" Target="../media/image18.png"/><Relationship Id="rId9"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exels.com/photo/group-of-people-taking-photo-196362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pexels.com/photo/architecture-backpack-backpacker-book-34682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wooden-tile/e/emergency.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afety.admin.ox.ac.uk/incident-report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brian.jenkins@safety.ox.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afety.admin.ox.ac.uk/" TargetMode="External"/><Relationship Id="rId5" Type="http://schemas.openxmlformats.org/officeDocument/2006/relationships/hyperlink" Target="mailto:chris.Williams@safety.ox.ac.uk" TargetMode="External"/><Relationship Id="rId4" Type="http://schemas.openxmlformats.org/officeDocument/2006/relationships/hyperlink" Target="mailto:tanya.boyce@safety.ox.ac.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hse.gov.uk/pubns/books/lawposter.htm"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hse.gov.uk/pubns/books/lawposter.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olegioonlineaparicio.com/privacy-policy-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547664" y="1916832"/>
            <a:ext cx="6480720" cy="3168352"/>
          </a:xfrm>
        </p:spPr>
        <p:txBody>
          <a:bodyPr/>
          <a:lstStyle/>
          <a:p>
            <a:pPr algn="ctr" eaLnBrk="1" hangingPunct="1"/>
            <a:r>
              <a:rPr lang="en-GB" sz="4000" dirty="0"/>
              <a:t>Overseas Safety &amp; Risk Assessments</a:t>
            </a:r>
            <a:br>
              <a:rPr lang="en-GB" sz="4000" dirty="0"/>
            </a:br>
            <a:r>
              <a:rPr lang="en-GB" sz="4000" dirty="0"/>
              <a:t>Japan</a:t>
            </a:r>
            <a:br>
              <a:rPr lang="en-GB" sz="4000" dirty="0"/>
            </a:br>
            <a:br>
              <a:rPr lang="en-GB" altLang="en-US" sz="2000" dirty="0">
                <a:solidFill>
                  <a:srgbClr val="00FFFF"/>
                </a:solidFill>
              </a:rPr>
            </a:br>
            <a:r>
              <a:rPr lang="en-GB" altLang="en-US" sz="3200" dirty="0">
                <a:solidFill>
                  <a:srgbClr val="00B050"/>
                </a:solidFill>
              </a:rPr>
              <a:t>28</a:t>
            </a:r>
            <a:r>
              <a:rPr lang="en-GB" altLang="en-US" sz="3200" baseline="30000" dirty="0">
                <a:solidFill>
                  <a:srgbClr val="00B050"/>
                </a:solidFill>
              </a:rPr>
              <a:t>th</a:t>
            </a:r>
            <a:r>
              <a:rPr lang="en-GB" altLang="en-US" sz="3200" dirty="0">
                <a:solidFill>
                  <a:srgbClr val="00B050"/>
                </a:solidFill>
              </a:rPr>
              <a:t> April 2023</a:t>
            </a:r>
          </a:p>
        </p:txBody>
      </p:sp>
      <p:sp>
        <p:nvSpPr>
          <p:cNvPr id="3" name="Subtitle 2"/>
          <p:cNvSpPr>
            <a:spLocks noGrp="1"/>
          </p:cNvSpPr>
          <p:nvPr>
            <p:ph type="subTitle" idx="1"/>
          </p:nvPr>
        </p:nvSpPr>
        <p:spPr>
          <a:xfrm>
            <a:off x="323528" y="5538689"/>
            <a:ext cx="5399088" cy="1367800"/>
          </a:xfrm>
        </p:spPr>
        <p:txBody>
          <a:bodyPr/>
          <a:lstStyle/>
          <a:p>
            <a:r>
              <a:rPr lang="en-GB" sz="1600" dirty="0"/>
              <a:t>Gail Miller</a:t>
            </a:r>
          </a:p>
          <a:p>
            <a:r>
              <a:rPr lang="en-GB" sz="1600" dirty="0"/>
              <a:t>Humanities Division Safety Officer</a:t>
            </a:r>
          </a:p>
          <a:p>
            <a:r>
              <a:rPr lang="en-GB" sz="1600" dirty="0"/>
              <a:t>T: +44 (0)1865 270807   E: gail.miller@safety.ox.ac.uk</a:t>
            </a:r>
          </a:p>
          <a:p>
            <a:endParaRPr lang="en-GB" dirty="0"/>
          </a:p>
        </p:txBody>
      </p:sp>
      <p:pic>
        <p:nvPicPr>
          <p:cNvPr id="5" name="Picture 4" descr="Logo">
            <a:extLst>
              <a:ext uri="{FF2B5EF4-FFF2-40B4-BE49-F238E27FC236}">
                <a16:creationId xmlns:a16="http://schemas.microsoft.com/office/drawing/2014/main" id="{A5A6545A-053A-4FC7-9DCF-B2BB5644D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616" y="549032"/>
            <a:ext cx="1283760" cy="128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8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96144" y="188640"/>
            <a:ext cx="7772400" cy="1143000"/>
          </a:xfrm>
        </p:spPr>
        <p:txBody>
          <a:bodyPr/>
          <a:lstStyle/>
          <a:p>
            <a:r>
              <a:rPr lang="en-GB" altLang="en-US" sz="3200" dirty="0">
                <a:solidFill>
                  <a:schemeClr val="accent2">
                    <a:lumMod val="50000"/>
                  </a:schemeClr>
                </a:solidFill>
              </a:rPr>
              <a:t>How far do you have to go?</a:t>
            </a:r>
          </a:p>
        </p:txBody>
      </p:sp>
      <p:sp>
        <p:nvSpPr>
          <p:cNvPr id="3" name="Content Placeholder 2"/>
          <p:cNvSpPr>
            <a:spLocks noGrp="1"/>
          </p:cNvSpPr>
          <p:nvPr>
            <p:ph idx="1"/>
          </p:nvPr>
        </p:nvSpPr>
        <p:spPr>
          <a:xfrm>
            <a:off x="469453" y="1484784"/>
            <a:ext cx="8207003" cy="1515241"/>
          </a:xfrm>
        </p:spPr>
        <p:txBody>
          <a:bodyPr/>
          <a:lstStyle/>
          <a:p>
            <a:pPr>
              <a:buFontTx/>
              <a:buNone/>
              <a:defRPr/>
            </a:pPr>
            <a:r>
              <a:rPr lang="en-GB" dirty="0">
                <a:solidFill>
                  <a:schemeClr val="accent3"/>
                </a:solidFill>
              </a:rPr>
              <a:t>The more remote, volatile, lacking in support and high risk your travel (or fieldwork) then…….</a:t>
            </a:r>
          </a:p>
        </p:txBody>
      </p:sp>
      <p:sp>
        <p:nvSpPr>
          <p:cNvPr id="4" name="TextBox 3"/>
          <p:cNvSpPr txBox="1">
            <a:spLocks noChangeArrowheads="1"/>
          </p:cNvSpPr>
          <p:nvPr/>
        </p:nvSpPr>
        <p:spPr bwMode="auto">
          <a:xfrm>
            <a:off x="1476375" y="3716338"/>
            <a:ext cx="203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a:ln>
                  <a:noFill/>
                </a:ln>
                <a:solidFill>
                  <a:srgbClr val="FFFFFF"/>
                </a:solidFill>
                <a:effectLst/>
                <a:uLnTx/>
                <a:uFillTx/>
                <a:latin typeface="Arial Unicode MS" pitchFamily="34" charset="-128"/>
                <a:ea typeface="ＭＳ Ｐゴシック"/>
                <a:cs typeface="+mn-cs"/>
              </a:rPr>
              <a:t>EFFORT</a:t>
            </a:r>
          </a:p>
        </p:txBody>
      </p:sp>
      <p:sp>
        <p:nvSpPr>
          <p:cNvPr id="5" name="TextBox 4"/>
          <p:cNvSpPr txBox="1">
            <a:spLocks noChangeArrowheads="1"/>
          </p:cNvSpPr>
          <p:nvPr/>
        </p:nvSpPr>
        <p:spPr bwMode="auto">
          <a:xfrm>
            <a:off x="4859338" y="2997200"/>
            <a:ext cx="2995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Planning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Risk Assessment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Preparation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Training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Emergency planning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Communications</a:t>
            </a:r>
          </a:p>
        </p:txBody>
      </p:sp>
      <p:sp>
        <p:nvSpPr>
          <p:cNvPr id="6" name="Down Arrow 5"/>
          <p:cNvSpPr/>
          <p:nvPr/>
        </p:nvSpPr>
        <p:spPr bwMode="auto">
          <a:xfrm rot="10800000">
            <a:off x="3851275" y="2997200"/>
            <a:ext cx="504825" cy="2160588"/>
          </a:xfrm>
          <a:prstGeom prst="downArrow">
            <a:avLst/>
          </a:prstGeom>
          <a:solidFill>
            <a:schemeClr val="accent1">
              <a:lumMod val="20000"/>
              <a:lumOff val="80000"/>
              <a:alpha val="49804"/>
            </a:schemeClr>
          </a:solidFill>
          <a:ln w="9525" cap="flat" cmpd="sng" algn="ctr">
            <a:solidFill>
              <a:schemeClr val="accent5">
                <a:lumMod val="40000"/>
                <a:lumOff val="60000"/>
              </a:schemeClr>
            </a:solidFill>
            <a:prstDash val="solid"/>
            <a:round/>
            <a:headEnd type="none" w="med" len="med"/>
            <a:tailEnd type="none" w="med" len="med"/>
          </a:ln>
          <a:effectLst/>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5607" name="TextBox 9"/>
          <p:cNvSpPr txBox="1">
            <a:spLocks noChangeArrowheads="1"/>
          </p:cNvSpPr>
          <p:nvPr/>
        </p:nvSpPr>
        <p:spPr bwMode="auto">
          <a:xfrm>
            <a:off x="1116013" y="6669088"/>
            <a:ext cx="6551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Unicode MS" pitchFamily="34" charset="-128"/>
              <a:ea typeface="ＭＳ Ｐゴシック"/>
              <a:cs typeface="+mn-cs"/>
            </a:endParaRPr>
          </a:p>
        </p:txBody>
      </p:sp>
      <p:sp>
        <p:nvSpPr>
          <p:cNvPr id="11" name="TextBox 10"/>
          <p:cNvSpPr txBox="1">
            <a:spLocks noChangeArrowheads="1"/>
          </p:cNvSpPr>
          <p:nvPr/>
        </p:nvSpPr>
        <p:spPr bwMode="auto">
          <a:xfrm>
            <a:off x="1369255" y="5661248"/>
            <a:ext cx="61975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FFFF00"/>
                </a:solidFill>
                <a:effectLst/>
                <a:uLnTx/>
                <a:uFillTx/>
                <a:latin typeface="Arial Unicode MS" pitchFamily="34" charset="-128"/>
                <a:ea typeface="ＭＳ Ｐゴシック"/>
                <a:cs typeface="+mn-cs"/>
              </a:rPr>
              <a:t>….as far as reasonably practical….</a:t>
            </a:r>
          </a:p>
        </p:txBody>
      </p:sp>
    </p:spTree>
    <p:extLst>
      <p:ext uri="{BB962C8B-B14F-4D97-AF65-F5344CB8AC3E}">
        <p14:creationId xmlns:p14="http://schemas.microsoft.com/office/powerpoint/2010/main" val="399784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500"/>
                                        <p:tgtEl>
                                          <p:spTgt spid="5">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dissolve">
                                      <p:cBhvr>
                                        <p:cTn id="24" dur="500"/>
                                        <p:tgtEl>
                                          <p:spTgt spid="5">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dissolve">
                                      <p:cBhvr>
                                        <p:cTn id="30" dur="500"/>
                                        <p:tgtEl>
                                          <p:spTgt spid="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1768" y="2132856"/>
            <a:ext cx="7694612" cy="4322763"/>
          </a:xfrm>
        </p:spPr>
        <p:txBody>
          <a:bodyPr/>
          <a:lstStyle/>
          <a:p>
            <a:pPr eaLnBrk="1" hangingPunct="1">
              <a:lnSpc>
                <a:spcPct val="100000"/>
              </a:lnSpc>
              <a:spcBef>
                <a:spcPts val="0"/>
              </a:spcBef>
              <a:buFontTx/>
              <a:buNone/>
            </a:pPr>
            <a:r>
              <a:rPr lang="en-GB" altLang="en-US" sz="2400" dirty="0">
                <a:solidFill>
                  <a:schemeClr val="bg1"/>
                </a:solidFill>
              </a:rPr>
              <a:t>Sometimes advises against travel</a:t>
            </a:r>
          </a:p>
          <a:p>
            <a:pPr lvl="2" eaLnBrk="1" hangingPunct="1">
              <a:spcBef>
                <a:spcPts val="0"/>
              </a:spcBef>
              <a:buFontTx/>
              <a:buNone/>
            </a:pPr>
            <a:r>
              <a:rPr lang="en-GB" altLang="en-US" sz="2400" dirty="0">
                <a:solidFill>
                  <a:srgbClr val="FF0000"/>
                </a:solidFill>
              </a:rPr>
              <a:t>- all </a:t>
            </a:r>
            <a:r>
              <a:rPr lang="en-GB" altLang="en-US" sz="2400" dirty="0">
                <a:solidFill>
                  <a:schemeClr val="bg1"/>
                </a:solidFill>
              </a:rPr>
              <a:t>travel</a:t>
            </a:r>
          </a:p>
          <a:p>
            <a:pPr lvl="2" eaLnBrk="1" hangingPunct="1">
              <a:spcBef>
                <a:spcPts val="0"/>
              </a:spcBef>
              <a:buFontTx/>
              <a:buNone/>
            </a:pPr>
            <a:r>
              <a:rPr lang="en-GB" altLang="en-US" sz="2400" dirty="0">
                <a:solidFill>
                  <a:srgbClr val="FF0000"/>
                </a:solidFill>
              </a:rPr>
              <a:t>- all but essential </a:t>
            </a:r>
            <a:r>
              <a:rPr lang="en-GB" altLang="en-US" sz="2400" dirty="0">
                <a:solidFill>
                  <a:schemeClr val="bg1"/>
                </a:solidFill>
              </a:rPr>
              <a:t>travel</a:t>
            </a:r>
          </a:p>
          <a:p>
            <a:pPr marL="954088" lvl="2" indent="0" eaLnBrk="1" hangingPunct="1">
              <a:spcBef>
                <a:spcPts val="0"/>
              </a:spcBef>
            </a:pPr>
            <a:r>
              <a:rPr lang="en-GB" altLang="en-US" sz="2400" dirty="0">
                <a:solidFill>
                  <a:srgbClr val="FF0000"/>
                </a:solidFill>
              </a:rPr>
              <a:t>- all areas </a:t>
            </a:r>
            <a:r>
              <a:rPr lang="en-GB" altLang="en-US" sz="2400" dirty="0">
                <a:solidFill>
                  <a:schemeClr val="bg1"/>
                </a:solidFill>
              </a:rPr>
              <a:t>or </a:t>
            </a:r>
            <a:r>
              <a:rPr lang="en-GB" altLang="en-US" sz="2400" dirty="0">
                <a:solidFill>
                  <a:srgbClr val="FF0000"/>
                </a:solidFill>
              </a:rPr>
              <a:t>parts of </a:t>
            </a:r>
            <a:r>
              <a:rPr lang="en-GB" altLang="en-US" sz="2400" dirty="0">
                <a:solidFill>
                  <a:schemeClr val="bg1"/>
                </a:solidFill>
              </a:rPr>
              <a:t>a country</a:t>
            </a:r>
          </a:p>
          <a:p>
            <a:pPr lvl="2" eaLnBrk="1" hangingPunct="1">
              <a:spcBef>
                <a:spcPts val="0"/>
              </a:spcBef>
              <a:buFontTx/>
              <a:buNone/>
            </a:pPr>
            <a:endParaRPr lang="en-GB" altLang="en-US" sz="2400" dirty="0">
              <a:solidFill>
                <a:schemeClr val="bg1"/>
              </a:solidFill>
            </a:endParaRPr>
          </a:p>
          <a:p>
            <a:pPr eaLnBrk="1" hangingPunct="1">
              <a:lnSpc>
                <a:spcPct val="100000"/>
              </a:lnSpc>
              <a:spcBef>
                <a:spcPts val="0"/>
              </a:spcBef>
            </a:pPr>
            <a:r>
              <a:rPr lang="en-GB" altLang="en-US" sz="2400" dirty="0">
                <a:solidFill>
                  <a:schemeClr val="bg1"/>
                </a:solidFill>
              </a:rPr>
              <a:t>Detailed risk assessment needed</a:t>
            </a:r>
          </a:p>
          <a:p>
            <a:pPr marL="938213" lvl="1" indent="-457200" eaLnBrk="1" hangingPunct="1">
              <a:spcBef>
                <a:spcPts val="0"/>
              </a:spcBef>
            </a:pPr>
            <a:r>
              <a:rPr lang="en-GB" altLang="en-US" sz="2400" dirty="0">
                <a:solidFill>
                  <a:schemeClr val="bg1"/>
                </a:solidFill>
              </a:rPr>
              <a:t>Justification for travel</a:t>
            </a:r>
          </a:p>
          <a:p>
            <a:pPr marL="938213" lvl="1" indent="-457200" eaLnBrk="1" hangingPunct="1">
              <a:spcBef>
                <a:spcPts val="0"/>
              </a:spcBef>
            </a:pPr>
            <a:r>
              <a:rPr lang="en-GB" altLang="en-US" sz="2400" dirty="0">
                <a:solidFill>
                  <a:schemeClr val="bg1"/>
                </a:solidFill>
              </a:rPr>
              <a:t>Robust coms and emergency plans</a:t>
            </a:r>
          </a:p>
          <a:p>
            <a:pPr eaLnBrk="1" hangingPunct="1">
              <a:lnSpc>
                <a:spcPct val="100000"/>
              </a:lnSpc>
              <a:spcBef>
                <a:spcPts val="0"/>
              </a:spcBef>
            </a:pPr>
            <a:r>
              <a:rPr lang="en-GB" altLang="en-US" sz="2400" dirty="0">
                <a:solidFill>
                  <a:schemeClr val="bg1"/>
                </a:solidFill>
              </a:rPr>
              <a:t>Reviewed by Safety Office</a:t>
            </a:r>
          </a:p>
          <a:p>
            <a:pPr eaLnBrk="1" hangingPunct="1">
              <a:lnSpc>
                <a:spcPct val="100000"/>
              </a:lnSpc>
              <a:spcBef>
                <a:spcPts val="0"/>
              </a:spcBef>
            </a:pPr>
            <a:r>
              <a:rPr lang="en-GB" altLang="en-US" sz="2400" dirty="0"/>
              <a:t>Approved by Head of Department</a:t>
            </a:r>
          </a:p>
          <a:p>
            <a:pPr marL="457200" indent="-457200" eaLnBrk="1" hangingPunct="1">
              <a:lnSpc>
                <a:spcPct val="100000"/>
              </a:lnSpc>
              <a:spcBef>
                <a:spcPts val="0"/>
              </a:spcBef>
              <a:buFontTx/>
              <a:buAutoNum type="arabicParenBoth" startAt="3"/>
            </a:pPr>
            <a:endParaRPr lang="en-GB" altLang="en-US" sz="2400" dirty="0">
              <a:solidFill>
                <a:schemeClr val="bg1"/>
              </a:solidFill>
            </a:endParaRPr>
          </a:p>
        </p:txBody>
      </p:sp>
      <p:sp>
        <p:nvSpPr>
          <p:cNvPr id="13315" name="Rectangle 4"/>
          <p:cNvSpPr>
            <a:spLocks noGrp="1" noChangeArrowheads="1"/>
          </p:cNvSpPr>
          <p:nvPr>
            <p:ph type="title"/>
          </p:nvPr>
        </p:nvSpPr>
        <p:spPr>
          <a:xfrm>
            <a:off x="539552" y="172328"/>
            <a:ext cx="5832475" cy="1143000"/>
          </a:xfrm>
        </p:spPr>
        <p:txBody>
          <a:bodyPr/>
          <a:lstStyle/>
          <a:p>
            <a:pPr algn="ctr" eaLnBrk="1" hangingPunct="1"/>
            <a:r>
              <a:rPr lang="en-GB" altLang="en-US" sz="3200" dirty="0">
                <a:solidFill>
                  <a:schemeClr val="accent6">
                    <a:lumMod val="50000"/>
                  </a:schemeClr>
                </a:solidFill>
              </a:rPr>
              <a:t>FCDO travel advice</a:t>
            </a:r>
          </a:p>
        </p:txBody>
      </p:sp>
      <p:sp>
        <p:nvSpPr>
          <p:cNvPr id="4" name="TextBox 3"/>
          <p:cNvSpPr txBox="1"/>
          <p:nvPr/>
        </p:nvSpPr>
        <p:spPr>
          <a:xfrm>
            <a:off x="6682827" y="4581128"/>
            <a:ext cx="1511300" cy="1200150"/>
          </a:xfrm>
          <a:prstGeom prst="rect">
            <a:avLst/>
          </a:prstGeom>
          <a:noFill/>
        </p:spPr>
        <p:txBody>
          <a:bodyPr>
            <a:spAutoFit/>
          </a:bodyPr>
          <a:lstStyle/>
          <a:p>
            <a:pPr>
              <a:defRPr/>
            </a:pPr>
            <a:r>
              <a:rPr lang="en-GB" sz="3600" i="1" dirty="0">
                <a:solidFill>
                  <a:srgbClr val="00B0F0"/>
                </a:solidFill>
                <a:latin typeface="Calibri" panose="020F0502020204030204" pitchFamily="34" charset="0"/>
                <a:cs typeface="Calibri" panose="020F0502020204030204" pitchFamily="34" charset="0"/>
              </a:rPr>
              <a:t>What then?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62" y="172328"/>
            <a:ext cx="2990429" cy="37344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32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9DE3A-11ED-4BC9-B9DC-79C489DD9347}"/>
              </a:ext>
            </a:extLst>
          </p:cNvPr>
          <p:cNvPicPr/>
          <p:nvPr/>
        </p:nvPicPr>
        <p:blipFill>
          <a:blip r:embed="rId3"/>
          <a:stretch>
            <a:fillRect/>
          </a:stretch>
        </p:blipFill>
        <p:spPr>
          <a:xfrm>
            <a:off x="566829" y="1628800"/>
            <a:ext cx="8010341" cy="4896544"/>
          </a:xfrm>
          <a:prstGeom prst="rect">
            <a:avLst/>
          </a:prstGeom>
        </p:spPr>
      </p:pic>
    </p:spTree>
    <p:extLst>
      <p:ext uri="{BB962C8B-B14F-4D97-AF65-F5344CB8AC3E}">
        <p14:creationId xmlns:p14="http://schemas.microsoft.com/office/powerpoint/2010/main" val="309375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Foreign, Commonwealth &amp; Development Office</a:t>
            </a:r>
          </a:p>
        </p:txBody>
      </p:sp>
      <p:pic>
        <p:nvPicPr>
          <p:cNvPr id="5" name="Picture 4"/>
          <p:cNvPicPr>
            <a:picLocks noChangeAspect="1"/>
          </p:cNvPicPr>
          <p:nvPr/>
        </p:nvPicPr>
        <p:blipFill rotWithShape="1">
          <a:blip r:embed="rId2"/>
          <a:srcRect l="25503" t="9334" r="42243" b="5323"/>
          <a:stretch/>
        </p:blipFill>
        <p:spPr>
          <a:xfrm>
            <a:off x="971600" y="1346301"/>
            <a:ext cx="3384376" cy="5035027"/>
          </a:xfrm>
          <a:prstGeom prst="rect">
            <a:avLst/>
          </a:prstGeom>
        </p:spPr>
      </p:pic>
      <p:pic>
        <p:nvPicPr>
          <p:cNvPr id="6" name="Picture 5"/>
          <p:cNvPicPr>
            <a:picLocks noChangeAspect="1"/>
          </p:cNvPicPr>
          <p:nvPr/>
        </p:nvPicPr>
        <p:blipFill rotWithShape="1">
          <a:blip r:embed="rId3"/>
          <a:srcRect l="28493" t="7240" r="43754" b="3416"/>
          <a:stretch/>
        </p:blipFill>
        <p:spPr>
          <a:xfrm>
            <a:off x="5076056" y="1412776"/>
            <a:ext cx="3168352" cy="5329100"/>
          </a:xfrm>
          <a:prstGeom prst="rect">
            <a:avLst/>
          </a:prstGeom>
        </p:spPr>
      </p:pic>
    </p:spTree>
    <p:extLst>
      <p:ext uri="{BB962C8B-B14F-4D97-AF65-F5344CB8AC3E}">
        <p14:creationId xmlns:p14="http://schemas.microsoft.com/office/powerpoint/2010/main" val="287998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Assessment Template</a:t>
            </a:r>
          </a:p>
        </p:txBody>
      </p:sp>
      <p:pic>
        <p:nvPicPr>
          <p:cNvPr id="7" name="Content Placeholder 6"/>
          <p:cNvPicPr>
            <a:picLocks noGrp="1" noChangeAspect="1"/>
          </p:cNvPicPr>
          <p:nvPr>
            <p:ph idx="1"/>
          </p:nvPr>
        </p:nvPicPr>
        <p:blipFill>
          <a:blip r:embed="rId2"/>
          <a:stretch>
            <a:fillRect/>
          </a:stretch>
        </p:blipFill>
        <p:spPr>
          <a:xfrm>
            <a:off x="111904" y="1773237"/>
            <a:ext cx="8920128" cy="5015124"/>
          </a:xfrm>
          <a:prstGeom prst="rect">
            <a:avLst/>
          </a:prstGeom>
        </p:spPr>
      </p:pic>
    </p:spTree>
    <p:extLst>
      <p:ext uri="{BB962C8B-B14F-4D97-AF65-F5344CB8AC3E}">
        <p14:creationId xmlns:p14="http://schemas.microsoft.com/office/powerpoint/2010/main" val="81792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 Risk Level</a:t>
            </a:r>
          </a:p>
        </p:txBody>
      </p:sp>
      <p:pic>
        <p:nvPicPr>
          <p:cNvPr id="9" name="Content Placeholder 8"/>
          <p:cNvPicPr>
            <a:picLocks noGrp="1" noChangeAspect="1"/>
          </p:cNvPicPr>
          <p:nvPr>
            <p:ph idx="1"/>
          </p:nvPr>
        </p:nvPicPr>
        <p:blipFill>
          <a:blip r:embed="rId2"/>
          <a:stretch>
            <a:fillRect/>
          </a:stretch>
        </p:blipFill>
        <p:spPr>
          <a:xfrm>
            <a:off x="227925" y="1412777"/>
            <a:ext cx="8837292" cy="4968551"/>
          </a:xfrm>
          <a:prstGeom prst="rect">
            <a:avLst/>
          </a:prstGeom>
        </p:spPr>
      </p:pic>
    </p:spTree>
    <p:extLst>
      <p:ext uri="{BB962C8B-B14F-4D97-AF65-F5344CB8AC3E}">
        <p14:creationId xmlns:p14="http://schemas.microsoft.com/office/powerpoint/2010/main" val="290089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Medium and High Risk</a:t>
            </a:r>
          </a:p>
        </p:txBody>
      </p:sp>
      <p:pic>
        <p:nvPicPr>
          <p:cNvPr id="6" name="Content Placeholder 5"/>
          <p:cNvPicPr>
            <a:picLocks noGrp="1" noChangeAspect="1"/>
          </p:cNvPicPr>
          <p:nvPr>
            <p:ph idx="1"/>
          </p:nvPr>
        </p:nvPicPr>
        <p:blipFill>
          <a:blip r:embed="rId2"/>
          <a:stretch>
            <a:fillRect/>
          </a:stretch>
        </p:blipFill>
        <p:spPr>
          <a:xfrm>
            <a:off x="63012" y="1484784"/>
            <a:ext cx="8969020" cy="5042612"/>
          </a:xfrm>
          <a:prstGeom prst="rect">
            <a:avLst/>
          </a:prstGeom>
        </p:spPr>
      </p:pic>
    </p:spTree>
    <p:extLst>
      <p:ext uri="{BB962C8B-B14F-4D97-AF65-F5344CB8AC3E}">
        <p14:creationId xmlns:p14="http://schemas.microsoft.com/office/powerpoint/2010/main" val="355849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Risk </a:t>
            </a:r>
          </a:p>
        </p:txBody>
      </p:sp>
      <p:pic>
        <p:nvPicPr>
          <p:cNvPr id="4" name="Content Placeholder 3"/>
          <p:cNvPicPr>
            <a:picLocks noGrp="1" noChangeAspect="1"/>
          </p:cNvPicPr>
          <p:nvPr>
            <p:ph idx="1"/>
          </p:nvPr>
        </p:nvPicPr>
        <p:blipFill>
          <a:blip r:embed="rId2"/>
          <a:stretch>
            <a:fillRect/>
          </a:stretch>
        </p:blipFill>
        <p:spPr>
          <a:xfrm>
            <a:off x="251521" y="1773238"/>
            <a:ext cx="8825004" cy="4961642"/>
          </a:xfrm>
          <a:prstGeom prst="rect">
            <a:avLst/>
          </a:prstGeom>
        </p:spPr>
      </p:pic>
    </p:spTree>
    <p:extLst>
      <p:ext uri="{BB962C8B-B14F-4D97-AF65-F5344CB8AC3E}">
        <p14:creationId xmlns:p14="http://schemas.microsoft.com/office/powerpoint/2010/main" val="425507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GB" altLang="en-US" sz="2800" dirty="0">
                <a:solidFill>
                  <a:schemeClr val="accent6">
                    <a:lumMod val="50000"/>
                  </a:schemeClr>
                </a:solidFill>
              </a:rPr>
              <a:t>What do we look for?</a:t>
            </a:r>
          </a:p>
        </p:txBody>
      </p:sp>
      <p:sp>
        <p:nvSpPr>
          <p:cNvPr id="3" name="Content Placeholder 2"/>
          <p:cNvSpPr>
            <a:spLocks noGrp="1"/>
          </p:cNvSpPr>
          <p:nvPr>
            <p:ph idx="1"/>
          </p:nvPr>
        </p:nvSpPr>
        <p:spPr>
          <a:xfrm>
            <a:off x="683568" y="1772816"/>
            <a:ext cx="4032448" cy="4392488"/>
          </a:xfrm>
        </p:spPr>
        <p:txBody>
          <a:bodyPr/>
          <a:lstStyle/>
          <a:p>
            <a:r>
              <a:rPr lang="en-GB" dirty="0"/>
              <a:t>Who is involved?</a:t>
            </a:r>
          </a:p>
          <a:p>
            <a:r>
              <a:rPr lang="en-GB" dirty="0"/>
              <a:t>What are you doing?</a:t>
            </a:r>
          </a:p>
          <a:p>
            <a:r>
              <a:rPr lang="en-GB" dirty="0"/>
              <a:t>Where are you going?</a:t>
            </a:r>
          </a:p>
          <a:p>
            <a:r>
              <a:rPr lang="en-GB" dirty="0"/>
              <a:t>What local support?</a:t>
            </a:r>
          </a:p>
          <a:p>
            <a:r>
              <a:rPr lang="en-GB" dirty="0"/>
              <a:t>Experience/Local knowledge?</a:t>
            </a:r>
          </a:p>
          <a:p>
            <a:r>
              <a:rPr lang="en-GB" dirty="0"/>
              <a:t>Security – Current?</a:t>
            </a:r>
          </a:p>
          <a:p>
            <a:r>
              <a:rPr lang="en-GB" dirty="0"/>
              <a:t>Security – Future?</a:t>
            </a:r>
          </a:p>
          <a:p>
            <a:r>
              <a:rPr lang="en-GB" dirty="0"/>
              <a:t>Contingencies?</a:t>
            </a:r>
          </a:p>
        </p:txBody>
      </p:sp>
      <p:sp>
        <p:nvSpPr>
          <p:cNvPr id="11" name="Content Placeholder 2"/>
          <p:cNvSpPr txBox="1">
            <a:spLocks/>
          </p:cNvSpPr>
          <p:nvPr/>
        </p:nvSpPr>
        <p:spPr bwMode="auto">
          <a:xfrm>
            <a:off x="5353772" y="1772816"/>
            <a:ext cx="3456384" cy="4392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rtl="0" eaLnBrk="0" fontAlgn="base" hangingPunct="0">
              <a:lnSpc>
                <a:spcPts val="3700"/>
              </a:lnSpc>
              <a:spcBef>
                <a:spcPts val="600"/>
              </a:spcBef>
              <a:spcAft>
                <a:spcPct val="0"/>
              </a:spcAft>
              <a:buClr>
                <a:schemeClr val="bg1"/>
              </a:buClr>
              <a:buSzPct val="80000"/>
              <a:buChar char="•"/>
              <a:defRPr sz="2200">
                <a:solidFill>
                  <a:schemeClr val="bg1"/>
                </a:solidFill>
                <a:latin typeface="+mn-lt"/>
                <a:ea typeface="+mn-ea"/>
                <a:cs typeface="+mn-cs"/>
              </a:defRPr>
            </a:lvl1pPr>
            <a:lvl2pPr marL="763588" indent="-188913" algn="l" rtl="0" eaLnBrk="0" fontAlgn="base" hangingPunct="0">
              <a:spcBef>
                <a:spcPts val="35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Accommodation</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Activities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Communications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Events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Food / Drink</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Health</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Money</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Travel</a:t>
            </a:r>
          </a:p>
        </p:txBody>
      </p:sp>
    </p:spTree>
    <p:extLst>
      <p:ext uri="{BB962C8B-B14F-4D97-AF65-F5344CB8AC3E}">
        <p14:creationId xmlns:p14="http://schemas.microsoft.com/office/powerpoint/2010/main" val="362731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528692" y="333375"/>
            <a:ext cx="3455988" cy="1015663"/>
          </a:xfrm>
          <a:prstGeom prst="rect">
            <a:avLst/>
          </a:prstGeom>
          <a:noFill/>
        </p:spPr>
        <p:txBody>
          <a:bodyPr>
            <a:spAutoFit/>
          </a:bodyPr>
          <a:lstStyle/>
          <a:p>
            <a:pPr algn="ctr">
              <a:defRPr/>
            </a:pPr>
            <a:r>
              <a:rPr lang="en-GB" sz="2000" b="1" dirty="0">
                <a:solidFill>
                  <a:srgbClr val="FFFF66"/>
                </a:solidFill>
              </a:rPr>
              <a:t>UNIVERSAL RISKS</a:t>
            </a:r>
          </a:p>
          <a:p>
            <a:pPr algn="ctr">
              <a:defRPr/>
            </a:pPr>
            <a:r>
              <a:rPr lang="en-GB" sz="2000" dirty="0">
                <a:solidFill>
                  <a:schemeClr val="accent1">
                    <a:lumMod val="40000"/>
                    <a:lumOff val="60000"/>
                  </a:schemeClr>
                </a:solidFill>
              </a:rPr>
              <a:t>how will you get there and get around?</a:t>
            </a:r>
          </a:p>
        </p:txBody>
      </p:sp>
      <p:sp>
        <p:nvSpPr>
          <p:cNvPr id="11" name="TextBox 10"/>
          <p:cNvSpPr txBox="1"/>
          <p:nvPr/>
        </p:nvSpPr>
        <p:spPr>
          <a:xfrm>
            <a:off x="5627580" y="3183568"/>
            <a:ext cx="3527747" cy="2862322"/>
          </a:xfrm>
          <a:prstGeom prst="rect">
            <a:avLst/>
          </a:prstGeom>
          <a:noFill/>
        </p:spPr>
        <p:txBody>
          <a:bodyPr wrap="square">
            <a:spAutoFit/>
          </a:bodyPr>
          <a:lstStyle/>
          <a:p>
            <a:pPr algn="ctr">
              <a:defRPr/>
            </a:pPr>
            <a:r>
              <a:rPr lang="en-GB" sz="2000" b="1" dirty="0">
                <a:solidFill>
                  <a:srgbClr val="FFFF66"/>
                </a:solidFill>
              </a:rPr>
              <a:t>GENERIC RISKS</a:t>
            </a:r>
          </a:p>
          <a:p>
            <a:pPr algn="ctr">
              <a:defRPr/>
            </a:pPr>
            <a:r>
              <a:rPr lang="en-GB" sz="2000" dirty="0">
                <a:solidFill>
                  <a:schemeClr val="accent1">
                    <a:lumMod val="40000"/>
                    <a:lumOff val="60000"/>
                  </a:schemeClr>
                </a:solidFill>
              </a:rPr>
              <a:t>any risky activities?</a:t>
            </a:r>
          </a:p>
          <a:p>
            <a:pPr algn="ctr">
              <a:defRPr/>
            </a:pPr>
            <a:r>
              <a:rPr lang="en-GB" sz="2000" dirty="0">
                <a:solidFill>
                  <a:schemeClr val="accent1">
                    <a:lumMod val="40000"/>
                    <a:lumOff val="60000"/>
                  </a:schemeClr>
                </a:solidFill>
              </a:rPr>
              <a:t>what’s ‘dangerous’?</a:t>
            </a: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p:txBody>
      </p:sp>
      <p:sp>
        <p:nvSpPr>
          <p:cNvPr id="8198" name="Rectangle 77">
            <a:hlinkClick r:id="rId3"/>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60" name="TextBox 59"/>
          <p:cNvSpPr txBox="1"/>
          <p:nvPr/>
        </p:nvSpPr>
        <p:spPr>
          <a:xfrm>
            <a:off x="288274" y="3375704"/>
            <a:ext cx="5321150" cy="1631216"/>
          </a:xfrm>
          <a:prstGeom prst="rect">
            <a:avLst/>
          </a:prstGeom>
          <a:noFill/>
        </p:spPr>
        <p:txBody>
          <a:bodyPr wrap="square">
            <a:spAutoFit/>
          </a:bodyPr>
          <a:lstStyle/>
          <a:p>
            <a:pPr algn="ctr">
              <a:defRPr/>
            </a:pPr>
            <a:r>
              <a:rPr lang="en-GB" sz="2000" b="1" dirty="0">
                <a:solidFill>
                  <a:srgbClr val="FFFF66"/>
                </a:solidFill>
              </a:rPr>
              <a:t>           SPECIFIC RISKS</a:t>
            </a:r>
          </a:p>
          <a:p>
            <a:pPr algn="ctr">
              <a:defRPr/>
            </a:pPr>
            <a:r>
              <a:rPr lang="en-GB" sz="2000" dirty="0">
                <a:solidFill>
                  <a:schemeClr val="accent1">
                    <a:lumMod val="40000"/>
                    <a:lumOff val="60000"/>
                  </a:schemeClr>
                </a:solidFill>
              </a:rPr>
              <a:t>any local dangers?</a:t>
            </a:r>
          </a:p>
          <a:p>
            <a:pPr algn="ctr">
              <a:defRPr/>
            </a:pPr>
            <a:endParaRPr lang="en-GB" sz="2000" dirty="0">
              <a:solidFill>
                <a:schemeClr val="accent1">
                  <a:lumMod val="40000"/>
                  <a:lumOff val="60000"/>
                </a:schemeClr>
              </a:solidFill>
            </a:endParaRPr>
          </a:p>
          <a:p>
            <a:pPr algn="ctr">
              <a:defRPr/>
            </a:pPr>
            <a:r>
              <a:rPr lang="en-GB" sz="2000" dirty="0">
                <a:solidFill>
                  <a:schemeClr val="accent1">
                    <a:lumMod val="40000"/>
                    <a:lumOff val="60000"/>
                  </a:schemeClr>
                </a:solidFill>
              </a:rPr>
              <a:t>	           any health – related issues?</a:t>
            </a:r>
          </a:p>
          <a:p>
            <a:pPr algn="ctr">
              <a:defRPr/>
            </a:pPr>
            <a:endParaRPr lang="en-GB" sz="2000" dirty="0">
              <a:solidFill>
                <a:schemeClr val="accent1">
                  <a:lumMod val="40000"/>
                  <a:lumOff val="60000"/>
                </a:schemeClr>
              </a:solidFill>
            </a:endParaRPr>
          </a:p>
        </p:txBody>
      </p:sp>
      <p:pic>
        <p:nvPicPr>
          <p:cNvPr id="35920" name="Picture 80" descr="http://drpinna.com/wp-content/uploads/2011/08/medicines.png"/>
          <p:cNvPicPr>
            <a:picLocks noChangeAspect="1" noChangeArrowheads="1"/>
          </p:cNvPicPr>
          <p:nvPr/>
        </p:nvPicPr>
        <p:blipFill>
          <a:blip r:embed="rId4" cstate="print"/>
          <a:srcRect/>
          <a:stretch>
            <a:fillRect/>
          </a:stretch>
        </p:blipFill>
        <p:spPr bwMode="auto">
          <a:xfrm>
            <a:off x="2404910" y="4584908"/>
            <a:ext cx="2391164" cy="1351527"/>
          </a:xfrm>
          <a:prstGeom prst="rect">
            <a:avLst/>
          </a:prstGeom>
          <a:noFill/>
          <a:effectLst>
            <a:softEdge rad="317500"/>
          </a:effectLst>
        </p:spPr>
      </p:pic>
      <p:sp>
        <p:nvSpPr>
          <p:cNvPr id="8201" name="Rectangle 81">
            <a:hlinkClick r:id="rId5"/>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8203" name="Rectangle 85">
            <a:hlinkClick r:id="rId6"/>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pic>
        <p:nvPicPr>
          <p:cNvPr id="71" name="Picture 3" descr="http://in2eastafrica.net/wp-content/uploads/2010/08/Scuba-Diving-Off-Zanzibar.jpg"/>
          <p:cNvPicPr>
            <a:picLocks noChangeAspect="1" noChangeArrowheads="1"/>
          </p:cNvPicPr>
          <p:nvPr/>
        </p:nvPicPr>
        <p:blipFill>
          <a:blip r:embed="rId7" cstate="print"/>
          <a:srcRect/>
          <a:stretch>
            <a:fillRect/>
          </a:stretch>
        </p:blipFill>
        <p:spPr bwMode="auto">
          <a:xfrm>
            <a:off x="6111166" y="4303611"/>
            <a:ext cx="2736304" cy="1825735"/>
          </a:xfrm>
          <a:prstGeom prst="rect">
            <a:avLst/>
          </a:prstGeom>
          <a:noFill/>
          <a:effectLst>
            <a:softEdge rad="317500"/>
          </a:effectLst>
        </p:spPr>
      </p:pic>
      <p:sp>
        <p:nvSpPr>
          <p:cNvPr id="14" name="Rectangle 13"/>
          <p:cNvSpPr>
            <a:spLocks noChangeArrowheads="1"/>
          </p:cNvSpPr>
          <p:nvPr/>
        </p:nvSpPr>
        <p:spPr bwMode="auto">
          <a:xfrm>
            <a:off x="1955476" y="6097606"/>
            <a:ext cx="5352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en-GB" altLang="en-US" sz="2000" b="1" dirty="0">
                <a:solidFill>
                  <a:srgbClr val="FFFF00"/>
                </a:solidFill>
                <a:latin typeface="+mn-lt"/>
              </a:rPr>
              <a:t>ANY COUNTRY / AREA SECURITY RISKS?</a:t>
            </a:r>
          </a:p>
        </p:txBody>
      </p:sp>
      <p:pic>
        <p:nvPicPr>
          <p:cNvPr id="15" name="Picture 14" descr="tuktukjpg.jpg"/>
          <p:cNvPicPr>
            <a:picLocks noChangeAspect="1"/>
          </p:cNvPicPr>
          <p:nvPr/>
        </p:nvPicPr>
        <p:blipFill>
          <a:blip r:embed="rId8" cstate="print"/>
          <a:stretch>
            <a:fillRect/>
          </a:stretch>
        </p:blipFill>
        <p:spPr>
          <a:xfrm>
            <a:off x="888622" y="1270860"/>
            <a:ext cx="2869064" cy="1912708"/>
          </a:xfrm>
          <a:prstGeom prst="rect">
            <a:avLst/>
          </a:prstGeom>
          <a:effectLst>
            <a:softEdge rad="127000"/>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172" y="3839543"/>
            <a:ext cx="1690764" cy="2254352"/>
          </a:xfrm>
          <a:prstGeom prst="rect">
            <a:avLst/>
          </a:prstGeom>
          <a:effectLst>
            <a:softEdge rad="317500"/>
          </a:effectLst>
        </p:spPr>
      </p:pic>
      <p:pic>
        <p:nvPicPr>
          <p:cNvPr id="17" name="Picture 16" descr="bates motel.jpg"/>
          <p:cNvPicPr>
            <a:picLocks noChangeAspect="1"/>
          </p:cNvPicPr>
          <p:nvPr/>
        </p:nvPicPr>
        <p:blipFill>
          <a:blip r:embed="rId10" cstate="print"/>
          <a:stretch>
            <a:fillRect/>
          </a:stretch>
        </p:blipFill>
        <p:spPr>
          <a:xfrm>
            <a:off x="4487608" y="277287"/>
            <a:ext cx="3247116" cy="2436860"/>
          </a:xfrm>
          <a:prstGeom prst="rect">
            <a:avLst/>
          </a:prstGeom>
          <a:effectLst>
            <a:softEdge rad="127000"/>
          </a:effectLst>
        </p:spPr>
      </p:pic>
      <p:sp>
        <p:nvSpPr>
          <p:cNvPr id="2" name="Rectangle 1"/>
          <p:cNvSpPr/>
          <p:nvPr/>
        </p:nvSpPr>
        <p:spPr>
          <a:xfrm>
            <a:off x="4142335" y="2418135"/>
            <a:ext cx="3979002" cy="400110"/>
          </a:xfrm>
          <a:prstGeom prst="rect">
            <a:avLst/>
          </a:prstGeom>
        </p:spPr>
        <p:txBody>
          <a:bodyPr wrap="square">
            <a:spAutoFit/>
          </a:bodyPr>
          <a:lstStyle/>
          <a:p>
            <a:pPr algn="ctr">
              <a:defRPr/>
            </a:pPr>
            <a:r>
              <a:rPr lang="en-GB" sz="2000" dirty="0">
                <a:solidFill>
                  <a:schemeClr val="accent1">
                    <a:lumMod val="40000"/>
                    <a:lumOff val="60000"/>
                  </a:schemeClr>
                </a:solidFill>
              </a:rPr>
              <a:t>where are you going to stay?</a:t>
            </a:r>
          </a:p>
        </p:txBody>
      </p:sp>
    </p:spTree>
    <p:extLst>
      <p:ext uri="{BB962C8B-B14F-4D97-AF65-F5344CB8AC3E}">
        <p14:creationId xmlns:p14="http://schemas.microsoft.com/office/powerpoint/2010/main" val="122572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dissolve">
                                      <p:cBhvr>
                                        <p:cTn id="35" dur="500"/>
                                        <p:tgtEl>
                                          <p:spTgt spid="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60">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35920"/>
                                        </p:tgtEl>
                                        <p:attrNameLst>
                                          <p:attrName>style.visibility</p:attrName>
                                        </p:attrNameLst>
                                      </p:cBhvr>
                                      <p:to>
                                        <p:strVal val="visible"/>
                                      </p:to>
                                    </p:set>
                                    <p:animEffect transition="in" filter="dissolve">
                                      <p:cBhvr>
                                        <p:cTn id="55" dur="500"/>
                                        <p:tgtEl>
                                          <p:spTgt spid="359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Safety Office</a:t>
            </a:r>
          </a:p>
        </p:txBody>
      </p:sp>
      <p:sp>
        <p:nvSpPr>
          <p:cNvPr id="3" name="Content Placeholder 2"/>
          <p:cNvSpPr>
            <a:spLocks noGrp="1"/>
          </p:cNvSpPr>
          <p:nvPr>
            <p:ph idx="1"/>
          </p:nvPr>
        </p:nvSpPr>
        <p:spPr/>
        <p:txBody>
          <a:bodyPr/>
          <a:lstStyle/>
          <a:p>
            <a:pPr marL="457200" indent="-457200">
              <a:buFont typeface="+mj-lt"/>
              <a:buAutoNum type="arabicPeriod"/>
            </a:pPr>
            <a:r>
              <a:rPr lang="en-GB" dirty="0"/>
              <a:t>Who we are and what we do?</a:t>
            </a:r>
          </a:p>
          <a:p>
            <a:pPr marL="457200" indent="-457200">
              <a:buFont typeface="+mj-lt"/>
              <a:buAutoNum type="arabicPeriod"/>
            </a:pPr>
            <a:endParaRPr lang="en-GB" dirty="0"/>
          </a:p>
          <a:p>
            <a:pPr marL="457200" indent="-457200">
              <a:buFont typeface="+mj-lt"/>
              <a:buAutoNum type="arabicPeriod"/>
            </a:pPr>
            <a:r>
              <a:rPr lang="en-GB" dirty="0"/>
              <a:t>What is a good travel Risk Assessment?</a:t>
            </a:r>
          </a:p>
        </p:txBody>
      </p:sp>
      <p:pic>
        <p:nvPicPr>
          <p:cNvPr id="4" name="Picture 3">
            <a:extLst>
              <a:ext uri="{FF2B5EF4-FFF2-40B4-BE49-F238E27FC236}">
                <a16:creationId xmlns:a16="http://schemas.microsoft.com/office/drawing/2014/main" id="{CDBBF188-47E1-4A70-94C1-0C4C39D401B8}"/>
              </a:ext>
            </a:extLst>
          </p:cNvPr>
          <p:cNvPicPr>
            <a:picLocks noChangeAspect="1"/>
          </p:cNvPicPr>
          <p:nvPr/>
        </p:nvPicPr>
        <p:blipFill>
          <a:blip r:embed="rId3"/>
          <a:stretch>
            <a:fillRect/>
          </a:stretch>
        </p:blipFill>
        <p:spPr>
          <a:xfrm>
            <a:off x="5148064" y="5302374"/>
            <a:ext cx="3467100" cy="952500"/>
          </a:xfrm>
          <a:prstGeom prst="rect">
            <a:avLst/>
          </a:prstGeom>
        </p:spPr>
      </p:pic>
      <p:pic>
        <p:nvPicPr>
          <p:cNvPr id="5" name="Picture 4" descr="https://media.istockphoto.com/photos/hand-holding-chooses-wooden-block-cubes-with-risk-word-risk-concept-picture-id1179385252?k=20&amp;m=1179385252&amp;s=612x612&amp;w=0&amp;h=NSKAtY16_8C4ExcXGnGSkADNmrmSJHSaG8c1pOvJWpY=">
            <a:extLst>
              <a:ext uri="{FF2B5EF4-FFF2-40B4-BE49-F238E27FC236}">
                <a16:creationId xmlns:a16="http://schemas.microsoft.com/office/drawing/2014/main" id="{4689ECBA-BA0E-45C2-9F09-3430328C7DAA}"/>
              </a:ext>
            </a:extLst>
          </p:cNvPr>
          <p:cNvPicPr/>
          <p:nvPr/>
        </p:nvPicPr>
        <p:blipFill rotWithShape="1">
          <a:blip r:embed="rId4">
            <a:extLst>
              <a:ext uri="{28A0092B-C50C-407E-A947-70E740481C1C}">
                <a14:useLocalDpi xmlns:a14="http://schemas.microsoft.com/office/drawing/2010/main" val="0"/>
              </a:ext>
            </a:extLst>
          </a:blip>
          <a:srcRect t="6033" r="16432" b="7826"/>
          <a:stretch/>
        </p:blipFill>
        <p:spPr bwMode="auto">
          <a:xfrm>
            <a:off x="1073241" y="3573017"/>
            <a:ext cx="3467100" cy="2681858"/>
          </a:xfrm>
          <a:prstGeom prst="rect">
            <a:avLst/>
          </a:prstGeom>
          <a:noFill/>
          <a:ln>
            <a:noFill/>
          </a:ln>
        </p:spPr>
      </p:pic>
    </p:spTree>
    <p:extLst>
      <p:ext uri="{BB962C8B-B14F-4D97-AF65-F5344CB8AC3E}">
        <p14:creationId xmlns:p14="http://schemas.microsoft.com/office/powerpoint/2010/main" val="697306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23728" y="44624"/>
            <a:ext cx="5040560" cy="1382172"/>
          </a:xfrm>
        </p:spPr>
        <p:txBody>
          <a:bodyPr/>
          <a:lstStyle/>
          <a:p>
            <a:pPr eaLnBrk="1" hangingPunct="1"/>
            <a:r>
              <a:rPr lang="en-GB" altLang="en-US" sz="3200" dirty="0">
                <a:solidFill>
                  <a:schemeClr val="accent2">
                    <a:lumMod val="50000"/>
                  </a:schemeClr>
                </a:solidFill>
              </a:rPr>
              <a:t>Travel Health</a:t>
            </a:r>
          </a:p>
        </p:txBody>
      </p:sp>
      <p:sp>
        <p:nvSpPr>
          <p:cNvPr id="7171" name="Rectangle 3"/>
          <p:cNvSpPr>
            <a:spLocks noGrp="1" noChangeArrowheads="1"/>
          </p:cNvSpPr>
          <p:nvPr>
            <p:ph type="body" idx="1"/>
          </p:nvPr>
        </p:nvSpPr>
        <p:spPr>
          <a:xfrm>
            <a:off x="395288" y="1490519"/>
            <a:ext cx="8748712" cy="3313113"/>
          </a:xfrm>
        </p:spPr>
        <p:txBody>
          <a:bodyPr/>
          <a:lstStyle/>
          <a:p>
            <a:pPr eaLnBrk="1" hangingPunct="1">
              <a:lnSpc>
                <a:spcPct val="100000"/>
              </a:lnSpc>
              <a:spcBef>
                <a:spcPts val="0"/>
              </a:spcBef>
              <a:spcAft>
                <a:spcPts val="0"/>
              </a:spcAft>
              <a:buFontTx/>
              <a:buNone/>
            </a:pPr>
            <a:r>
              <a:rPr lang="en-GB" altLang="en-US" sz="2000" dirty="0">
                <a:solidFill>
                  <a:schemeClr val="bg1"/>
                </a:solidFill>
              </a:rPr>
              <a:t>Important to get advice from College doctors:</a:t>
            </a:r>
          </a:p>
          <a:p>
            <a:pPr lvl="1" eaLnBrk="1" hangingPunct="1">
              <a:spcBef>
                <a:spcPts val="0"/>
              </a:spcBef>
              <a:spcAft>
                <a:spcPts val="0"/>
              </a:spcAft>
            </a:pPr>
            <a:r>
              <a:rPr lang="en-GB" altLang="en-US" dirty="0">
                <a:solidFill>
                  <a:schemeClr val="bg1"/>
                </a:solidFill>
              </a:rPr>
              <a:t>fitness to travel / work abroad</a:t>
            </a:r>
          </a:p>
          <a:p>
            <a:pPr lvl="1" eaLnBrk="1" hangingPunct="1">
              <a:spcBef>
                <a:spcPts val="0"/>
              </a:spcBef>
              <a:spcAft>
                <a:spcPts val="0"/>
              </a:spcAft>
            </a:pPr>
            <a:r>
              <a:rPr lang="en-GB" altLang="en-US" dirty="0">
                <a:solidFill>
                  <a:schemeClr val="bg1"/>
                </a:solidFill>
              </a:rPr>
              <a:t>immunisations you might need</a:t>
            </a:r>
          </a:p>
          <a:p>
            <a:pPr lvl="1" eaLnBrk="1" hangingPunct="1">
              <a:spcBef>
                <a:spcPts val="0"/>
              </a:spcBef>
              <a:spcAft>
                <a:spcPts val="0"/>
              </a:spcAft>
            </a:pPr>
            <a:r>
              <a:rPr lang="en-GB" altLang="en-US" dirty="0">
                <a:solidFill>
                  <a:schemeClr val="bg1"/>
                </a:solidFill>
              </a:rPr>
              <a:t>Malaria (and other) prophylaxis</a:t>
            </a:r>
          </a:p>
          <a:p>
            <a:pPr lvl="1" eaLnBrk="1" hangingPunct="1">
              <a:spcBef>
                <a:spcPts val="0"/>
              </a:spcBef>
              <a:spcAft>
                <a:spcPts val="0"/>
              </a:spcAft>
            </a:pPr>
            <a:r>
              <a:rPr lang="en-GB" altLang="en-US" dirty="0">
                <a:solidFill>
                  <a:schemeClr val="bg1"/>
                </a:solidFill>
              </a:rPr>
              <a:t>infection risks</a:t>
            </a:r>
          </a:p>
          <a:p>
            <a:pPr lvl="1" eaLnBrk="1" hangingPunct="1">
              <a:spcBef>
                <a:spcPts val="0"/>
              </a:spcBef>
              <a:spcAft>
                <a:spcPts val="1200"/>
              </a:spcAft>
            </a:pPr>
            <a:r>
              <a:rPr lang="en-GB" altLang="en-US" dirty="0">
                <a:solidFill>
                  <a:schemeClr val="bg1"/>
                </a:solidFill>
              </a:rPr>
              <a:t>general travel health and hygiene issues</a:t>
            </a:r>
          </a:p>
          <a:p>
            <a:pPr eaLnBrk="1" hangingPunct="1">
              <a:lnSpc>
                <a:spcPct val="100000"/>
              </a:lnSpc>
              <a:spcBef>
                <a:spcPts val="0"/>
              </a:spcBef>
              <a:spcAft>
                <a:spcPts val="0"/>
              </a:spcAft>
              <a:buFontTx/>
              <a:buNone/>
            </a:pPr>
            <a:r>
              <a:rPr lang="en-GB" altLang="en-US" sz="2000" dirty="0">
                <a:solidFill>
                  <a:srgbClr val="FFFF00"/>
                </a:solidFill>
              </a:rPr>
              <a:t>         </a:t>
            </a:r>
            <a:r>
              <a:rPr lang="en-GB" altLang="en-US" sz="2000" i="1" dirty="0">
                <a:solidFill>
                  <a:srgbClr val="00B0F0"/>
                </a:solidFill>
              </a:rPr>
              <a:t>Consult in plenty of time before travelling</a:t>
            </a:r>
          </a:p>
        </p:txBody>
      </p:sp>
      <p:pic>
        <p:nvPicPr>
          <p:cNvPr id="5" name="Picture 4" descr="mosquito.jpeg"/>
          <p:cNvPicPr>
            <a:picLocks noChangeAspect="1"/>
          </p:cNvPicPr>
          <p:nvPr/>
        </p:nvPicPr>
        <p:blipFill>
          <a:blip r:embed="rId2" cstate="print"/>
          <a:stretch>
            <a:fillRect/>
          </a:stretch>
        </p:blipFill>
        <p:spPr>
          <a:xfrm rot="487191">
            <a:off x="6100353" y="832516"/>
            <a:ext cx="2313003" cy="2365098"/>
          </a:xfrm>
          <a:prstGeom prst="rect">
            <a:avLst/>
          </a:prstGeom>
          <a:effectLst>
            <a:softEdge rad="127000"/>
          </a:effectLst>
        </p:spPr>
      </p:pic>
      <p:pic>
        <p:nvPicPr>
          <p:cNvPr id="6" name="Picture 5" descr="toilet.jpeg"/>
          <p:cNvPicPr>
            <a:picLocks noChangeAspect="1"/>
          </p:cNvPicPr>
          <p:nvPr/>
        </p:nvPicPr>
        <p:blipFill>
          <a:blip r:embed="rId3" cstate="print"/>
          <a:stretch>
            <a:fillRect/>
          </a:stretch>
        </p:blipFill>
        <p:spPr>
          <a:xfrm rot="21367229">
            <a:off x="6305514" y="3521614"/>
            <a:ext cx="2174715" cy="2691480"/>
          </a:xfrm>
          <a:prstGeom prst="rect">
            <a:avLst/>
          </a:prstGeom>
          <a:effectLst>
            <a:softEdge rad="127000"/>
          </a:effectLst>
        </p:spPr>
      </p:pic>
      <p:sp>
        <p:nvSpPr>
          <p:cNvPr id="2" name="Rectangle 1"/>
          <p:cNvSpPr/>
          <p:nvPr/>
        </p:nvSpPr>
        <p:spPr>
          <a:xfrm>
            <a:off x="611560" y="4480665"/>
            <a:ext cx="5030182" cy="2246769"/>
          </a:xfrm>
          <a:prstGeom prst="rect">
            <a:avLst/>
          </a:prstGeom>
        </p:spPr>
        <p:txBody>
          <a:bodyPr wrap="square">
            <a:spAutoFit/>
          </a:bodyPr>
          <a:lstStyle/>
          <a:p>
            <a:r>
              <a:rPr lang="en-GB" altLang="en-US" sz="2000" dirty="0">
                <a:solidFill>
                  <a:srgbClr val="FFFF00"/>
                </a:solidFill>
              </a:rPr>
              <a:t>ALSO:  Fit for travel for travel health info’:</a:t>
            </a:r>
          </a:p>
          <a:p>
            <a:endParaRPr lang="en-GB" altLang="en-US" sz="2000" dirty="0">
              <a:solidFill>
                <a:srgbClr val="FFFF00"/>
              </a:solidFill>
            </a:endParaRPr>
          </a:p>
          <a:p>
            <a:endParaRPr lang="en-GB" altLang="en-US" sz="2000" dirty="0">
              <a:solidFill>
                <a:srgbClr val="FFFF00"/>
              </a:solidFill>
            </a:endParaRPr>
          </a:p>
          <a:p>
            <a:endParaRPr lang="en-GB" altLang="en-US" sz="2000" dirty="0">
              <a:solidFill>
                <a:srgbClr val="FFFF00"/>
              </a:solidFill>
            </a:endParaRPr>
          </a:p>
          <a:p>
            <a:endParaRPr lang="en-GB" altLang="en-US" sz="2000" dirty="0">
              <a:solidFill>
                <a:srgbClr val="FFFF00"/>
              </a:solidFill>
            </a:endParaRPr>
          </a:p>
          <a:p>
            <a:r>
              <a:rPr lang="en-GB" altLang="en-US" sz="2000" i="1" dirty="0">
                <a:solidFill>
                  <a:srgbClr val="FFFF00"/>
                </a:solidFill>
              </a:rPr>
              <a:t>	</a:t>
            </a:r>
          </a:p>
          <a:p>
            <a:r>
              <a:rPr lang="en-GB" altLang="en-US" sz="2000" i="1" dirty="0">
                <a:solidFill>
                  <a:srgbClr val="FFFF00"/>
                </a:solidFill>
              </a:rPr>
              <a:t>https://www.fitfortravel.nhs.uk/home.aspx</a:t>
            </a:r>
            <a:endParaRPr lang="en-GB" sz="2000" dirty="0">
              <a:solidFill>
                <a:srgbClr val="FFFF00"/>
              </a:solidFill>
            </a:endParaRPr>
          </a:p>
        </p:txBody>
      </p:sp>
      <p:pic>
        <p:nvPicPr>
          <p:cNvPr id="3" name="Picture 2"/>
          <p:cNvPicPr>
            <a:picLocks noChangeAspect="1"/>
          </p:cNvPicPr>
          <p:nvPr/>
        </p:nvPicPr>
        <p:blipFill>
          <a:blip r:embed="rId4"/>
          <a:stretch>
            <a:fillRect/>
          </a:stretch>
        </p:blipFill>
        <p:spPr>
          <a:xfrm>
            <a:off x="1010218" y="5018221"/>
            <a:ext cx="3744416" cy="1189815"/>
          </a:xfrm>
          <a:prstGeom prst="rect">
            <a:avLst/>
          </a:prstGeom>
        </p:spPr>
      </p:pic>
    </p:spTree>
    <p:extLst>
      <p:ext uri="{BB962C8B-B14F-4D97-AF65-F5344CB8AC3E}">
        <p14:creationId xmlns:p14="http://schemas.microsoft.com/office/powerpoint/2010/main" val="365001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6" end="6"/>
                                            </p:txEl>
                                          </p:spTgt>
                                        </p:tgtEl>
                                        <p:attrNameLst>
                                          <p:attrName>style.visibility</p:attrName>
                                        </p:attrNameLst>
                                      </p:cBhvr>
                                      <p:to>
                                        <p:strVal val="visible"/>
                                      </p:to>
                                    </p:set>
                                    <p:animEffect transition="in" filter="dissolve">
                                      <p:cBhvr>
                                        <p:cTn id="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83768" y="108237"/>
            <a:ext cx="5184775" cy="1074738"/>
          </a:xfrm>
        </p:spPr>
        <p:txBody>
          <a:bodyPr/>
          <a:lstStyle/>
          <a:p>
            <a:r>
              <a:rPr lang="en-GB" altLang="en-US" sz="3200" dirty="0">
                <a:solidFill>
                  <a:schemeClr val="accent6">
                    <a:lumMod val="50000"/>
                  </a:schemeClr>
                </a:solidFill>
              </a:rPr>
              <a:t>Crime and Civil unrest</a:t>
            </a:r>
          </a:p>
        </p:txBody>
      </p:sp>
      <p:graphicFrame>
        <p:nvGraphicFramePr>
          <p:cNvPr id="13" name="Diagram 12"/>
          <p:cNvGraphicFramePr/>
          <p:nvPr>
            <p:extLst>
              <p:ext uri="{D42A27DB-BD31-4B8C-83A1-F6EECF244321}">
                <p14:modId xmlns:p14="http://schemas.microsoft.com/office/powerpoint/2010/main" val="2520735021"/>
              </p:ext>
            </p:extLst>
          </p:nvPr>
        </p:nvGraphicFramePr>
        <p:xfrm>
          <a:off x="0" y="692696"/>
          <a:ext cx="5904656" cy="422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1069814755"/>
              </p:ext>
            </p:extLst>
          </p:nvPr>
        </p:nvGraphicFramePr>
        <p:xfrm>
          <a:off x="2775481" y="3440074"/>
          <a:ext cx="6192688" cy="41044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269" name="Content Placeholder 15"/>
          <p:cNvSpPr>
            <a:spLocks noGrp="1"/>
          </p:cNvSpPr>
          <p:nvPr>
            <p:ph idx="1"/>
          </p:nvPr>
        </p:nvSpPr>
        <p:spPr>
          <a:xfrm>
            <a:off x="2767677" y="3212976"/>
            <a:ext cx="4464497" cy="3826353"/>
          </a:xfrm>
        </p:spPr>
        <p:txBody>
          <a:bodyPr/>
          <a:lstStyle/>
          <a:p>
            <a:pPr marL="0" indent="0">
              <a:lnSpc>
                <a:spcPct val="100000"/>
              </a:lnSpc>
              <a:spcBef>
                <a:spcPts val="0"/>
              </a:spcBef>
              <a:spcAft>
                <a:spcPts val="600"/>
              </a:spcAft>
              <a:buNone/>
              <a:defRPr/>
            </a:pPr>
            <a:r>
              <a:rPr lang="en-GB" altLang="en-US" sz="2000" dirty="0">
                <a:solidFill>
                  <a:schemeClr val="accent1">
                    <a:lumMod val="90000"/>
                  </a:schemeClr>
                </a:solidFill>
                <a:latin typeface="Arial" charset="0"/>
                <a:cs typeface="Arial" charset="0"/>
              </a:rPr>
              <a:t>GENERALISED CRIME – be prepared and always vigilant</a:t>
            </a:r>
          </a:p>
          <a:p>
            <a:pPr marL="0" indent="0">
              <a:lnSpc>
                <a:spcPct val="100000"/>
              </a:lnSpc>
              <a:spcBef>
                <a:spcPts val="0"/>
              </a:spcBef>
              <a:spcAft>
                <a:spcPts val="600"/>
              </a:spcAft>
              <a:buNone/>
              <a:defRPr/>
            </a:pPr>
            <a:r>
              <a:rPr lang="en-GB" altLang="en-US" sz="2000" dirty="0">
                <a:solidFill>
                  <a:schemeClr val="accent6">
                    <a:lumMod val="40000"/>
                    <a:lumOff val="60000"/>
                  </a:schemeClr>
                </a:solidFill>
                <a:latin typeface="Arial" charset="0"/>
                <a:cs typeface="Arial" charset="0"/>
              </a:rPr>
              <a:t>IRREGULAR CRIME – know the good and bad areas</a:t>
            </a:r>
          </a:p>
          <a:p>
            <a:pPr marL="0" indent="0">
              <a:lnSpc>
                <a:spcPct val="100000"/>
              </a:lnSpc>
              <a:spcBef>
                <a:spcPts val="0"/>
              </a:spcBef>
              <a:buNone/>
              <a:defRPr/>
            </a:pPr>
            <a:r>
              <a:rPr lang="en-GB" altLang="en-US" sz="2000" dirty="0">
                <a:solidFill>
                  <a:srgbClr val="FFC000"/>
                </a:solidFill>
                <a:latin typeface="Arial" charset="0"/>
                <a:cs typeface="Arial" charset="0"/>
              </a:rPr>
              <a:t>PERIPHERAL CRIME – don’t be complacent and become vulnerable</a:t>
            </a:r>
          </a:p>
        </p:txBody>
      </p:sp>
      <p:sp>
        <p:nvSpPr>
          <p:cNvPr id="11270" name="TextBox 1"/>
          <p:cNvSpPr txBox="1">
            <a:spLocks noChangeArrowheads="1"/>
          </p:cNvSpPr>
          <p:nvPr/>
        </p:nvSpPr>
        <p:spPr bwMode="auto">
          <a:xfrm>
            <a:off x="5220072" y="2038821"/>
            <a:ext cx="2267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en-GB" altLang="en-US" sz="2800" i="1" dirty="0">
                <a:solidFill>
                  <a:srgbClr val="FFFF00"/>
                </a:solidFill>
                <a:effectLst>
                  <a:outerShdw blurRad="38100" dist="38100" dir="2700000" algn="tl">
                    <a:srgbClr val="000000">
                      <a:alpha val="43137"/>
                    </a:srgbClr>
                  </a:outerShdw>
                </a:effectLst>
              </a:rPr>
              <a:t>INTRINSIC?</a:t>
            </a:r>
          </a:p>
        </p:txBody>
      </p:sp>
      <p:sp>
        <p:nvSpPr>
          <p:cNvPr id="11271" name="TextBox 2"/>
          <p:cNvSpPr txBox="1">
            <a:spLocks noChangeArrowheads="1"/>
          </p:cNvSpPr>
          <p:nvPr/>
        </p:nvSpPr>
        <p:spPr bwMode="auto">
          <a:xfrm>
            <a:off x="1187624" y="5819692"/>
            <a:ext cx="20409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en-GB" altLang="en-US" sz="2800" i="1" dirty="0">
                <a:solidFill>
                  <a:srgbClr val="FFFF00"/>
                </a:solidFill>
                <a:effectLst>
                  <a:outerShdw blurRad="38100" dist="38100" dir="2700000" algn="tl">
                    <a:srgbClr val="000000">
                      <a:alpha val="43137"/>
                    </a:srgbClr>
                  </a:outerShdw>
                </a:effectLst>
              </a:rPr>
              <a:t>DYNAMIC?</a:t>
            </a:r>
          </a:p>
        </p:txBody>
      </p:sp>
    </p:spTree>
    <p:extLst>
      <p:ext uri="{BB962C8B-B14F-4D97-AF65-F5344CB8AC3E}">
        <p14:creationId xmlns:p14="http://schemas.microsoft.com/office/powerpoint/2010/main" val="202644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D6A1-21FB-42B4-A434-1617CC419700}"/>
              </a:ext>
            </a:extLst>
          </p:cNvPr>
          <p:cNvSpPr>
            <a:spLocks noGrp="1"/>
          </p:cNvSpPr>
          <p:nvPr>
            <p:ph type="title"/>
          </p:nvPr>
        </p:nvSpPr>
        <p:spPr/>
        <p:txBody>
          <a:bodyPr/>
          <a:lstStyle/>
          <a:p>
            <a:r>
              <a:rPr lang="en-GB" dirty="0"/>
              <a:t>Personal Characteristics </a:t>
            </a:r>
          </a:p>
        </p:txBody>
      </p:sp>
      <p:pic>
        <p:nvPicPr>
          <p:cNvPr id="5" name="Content Placeholder 4">
            <a:extLst>
              <a:ext uri="{FF2B5EF4-FFF2-40B4-BE49-F238E27FC236}">
                <a16:creationId xmlns:a16="http://schemas.microsoft.com/office/drawing/2014/main" id="{A2552379-D17E-4A4F-9DAE-F70563A371D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488" t="24992" r="6633" b="26670"/>
          <a:stretch/>
        </p:blipFill>
        <p:spPr>
          <a:xfrm>
            <a:off x="301181" y="2492896"/>
            <a:ext cx="8541638" cy="3096344"/>
          </a:xfrm>
        </p:spPr>
      </p:pic>
    </p:spTree>
    <p:extLst>
      <p:ext uri="{BB962C8B-B14F-4D97-AF65-F5344CB8AC3E}">
        <p14:creationId xmlns:p14="http://schemas.microsoft.com/office/powerpoint/2010/main" val="15873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CAC0D9-E3E3-43CB-99E9-E7AC41C65834}"/>
              </a:ext>
            </a:extLst>
          </p:cNvPr>
          <p:cNvSpPr>
            <a:spLocks noGrp="1"/>
          </p:cNvSpPr>
          <p:nvPr>
            <p:ph type="title"/>
          </p:nvPr>
        </p:nvSpPr>
        <p:spPr/>
        <p:txBody>
          <a:bodyPr/>
          <a:lstStyle/>
          <a:p>
            <a:r>
              <a:rPr lang="en-GB" dirty="0"/>
              <a:t>Strengths / vulnerabilities</a:t>
            </a:r>
          </a:p>
        </p:txBody>
      </p:sp>
      <p:sp>
        <p:nvSpPr>
          <p:cNvPr id="8" name="Content Placeholder 7">
            <a:extLst>
              <a:ext uri="{FF2B5EF4-FFF2-40B4-BE49-F238E27FC236}">
                <a16:creationId xmlns:a16="http://schemas.microsoft.com/office/drawing/2014/main" id="{D66E010F-80EE-401D-A319-158D48A79A4E}"/>
              </a:ext>
            </a:extLst>
          </p:cNvPr>
          <p:cNvSpPr>
            <a:spLocks noGrp="1"/>
          </p:cNvSpPr>
          <p:nvPr>
            <p:ph idx="1"/>
          </p:nvPr>
        </p:nvSpPr>
        <p:spPr/>
        <p:txBody>
          <a:bodyPr/>
          <a:lstStyle/>
          <a:p>
            <a:r>
              <a:rPr lang="en-GB" sz="2000" dirty="0"/>
              <a:t>Experience &amp; personality</a:t>
            </a:r>
          </a:p>
          <a:p>
            <a:r>
              <a:rPr lang="en-GB" sz="2000" dirty="0"/>
              <a:t>Behaviour &amp; actions</a:t>
            </a:r>
          </a:p>
          <a:p>
            <a:r>
              <a:rPr lang="en-GB" sz="2000" dirty="0"/>
              <a:t>Gender, ethnicity, religion, language</a:t>
            </a:r>
          </a:p>
          <a:p>
            <a:r>
              <a:rPr lang="en-GB" sz="2000" dirty="0"/>
              <a:t>Local culture – less liberal countries</a:t>
            </a:r>
          </a:p>
          <a:p>
            <a:r>
              <a:rPr lang="en-GB" sz="2000" dirty="0"/>
              <a:t>Health conditions</a:t>
            </a:r>
          </a:p>
          <a:p>
            <a:r>
              <a:rPr lang="en-GB" sz="2000" dirty="0"/>
              <a:t>Digital footprint</a:t>
            </a:r>
          </a:p>
        </p:txBody>
      </p:sp>
      <p:pic>
        <p:nvPicPr>
          <p:cNvPr id="14" name="Picture 13">
            <a:extLst>
              <a:ext uri="{FF2B5EF4-FFF2-40B4-BE49-F238E27FC236}">
                <a16:creationId xmlns:a16="http://schemas.microsoft.com/office/drawing/2014/main" id="{F3B6DB21-5A9D-469B-A11D-4B1933775B02}"/>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983" r="13367"/>
          <a:stretch/>
        </p:blipFill>
        <p:spPr>
          <a:xfrm>
            <a:off x="5187425" y="2492896"/>
            <a:ext cx="3345015" cy="2554777"/>
          </a:xfrm>
          <a:prstGeom prst="rect">
            <a:avLst/>
          </a:prstGeom>
        </p:spPr>
      </p:pic>
    </p:spTree>
    <p:extLst>
      <p:ext uri="{BB962C8B-B14F-4D97-AF65-F5344CB8AC3E}">
        <p14:creationId xmlns:p14="http://schemas.microsoft.com/office/powerpoint/2010/main" val="375172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z="3200" dirty="0">
                <a:solidFill>
                  <a:schemeClr val="accent6">
                    <a:lumMod val="50000"/>
                  </a:schemeClr>
                </a:solidFill>
              </a:rPr>
              <a:t>Plan … for Emergencies</a:t>
            </a:r>
          </a:p>
        </p:txBody>
      </p:sp>
      <p:sp>
        <p:nvSpPr>
          <p:cNvPr id="19459" name="Rectangle 3"/>
          <p:cNvSpPr>
            <a:spLocks noGrp="1" noChangeArrowheads="1"/>
          </p:cNvSpPr>
          <p:nvPr>
            <p:ph sz="half" idx="1"/>
          </p:nvPr>
        </p:nvSpPr>
        <p:spPr/>
        <p:txBody>
          <a:bodyPr/>
          <a:lstStyle/>
          <a:p>
            <a:pPr eaLnBrk="1" hangingPunct="1">
              <a:lnSpc>
                <a:spcPct val="90000"/>
              </a:lnSpc>
              <a:buFontTx/>
              <a:buNone/>
              <a:defRPr/>
            </a:pPr>
            <a:endParaRPr lang="en-GB" altLang="en-US" sz="2000" dirty="0">
              <a:solidFill>
                <a:schemeClr val="bg1"/>
              </a:solidFill>
            </a:endParaRPr>
          </a:p>
          <a:p>
            <a:pPr eaLnBrk="1" hangingPunct="1">
              <a:lnSpc>
                <a:spcPct val="100000"/>
              </a:lnSpc>
              <a:spcBef>
                <a:spcPts val="0"/>
              </a:spcBef>
              <a:spcAft>
                <a:spcPts val="600"/>
              </a:spcAft>
              <a:buFontTx/>
              <a:buNone/>
              <a:defRPr/>
            </a:pPr>
            <a:r>
              <a:rPr lang="en-GB" altLang="en-US" sz="1600" b="1" dirty="0">
                <a:solidFill>
                  <a:schemeClr val="accent6">
                    <a:lumMod val="40000"/>
                    <a:lumOff val="60000"/>
                  </a:schemeClr>
                </a:solidFill>
                <a:ea typeface="Arial Unicode MS" pitchFamily="34" charset="-128"/>
                <a:cs typeface="Arial Unicode MS" pitchFamily="34" charset="-128"/>
              </a:rPr>
              <a:t>TRAVELLERS </a:t>
            </a:r>
            <a:r>
              <a:rPr lang="en-GB" altLang="en-US" sz="1600" dirty="0">
                <a:solidFill>
                  <a:schemeClr val="bg1"/>
                </a:solidFill>
                <a:ea typeface="Arial Unicode MS" pitchFamily="34" charset="-128"/>
                <a:cs typeface="Arial Unicode MS" pitchFamily="34" charset="-128"/>
              </a:rPr>
              <a:t>should have: </a:t>
            </a:r>
          </a:p>
          <a:p>
            <a:pPr>
              <a:lnSpc>
                <a:spcPct val="100000"/>
              </a:lnSpc>
              <a:spcBef>
                <a:spcPts val="0"/>
              </a:spcBef>
              <a:defRPr/>
            </a:pPr>
            <a:r>
              <a:rPr lang="en-GB" altLang="en-US" sz="1600" dirty="0">
                <a:solidFill>
                  <a:schemeClr val="bg1"/>
                </a:solidFill>
              </a:rPr>
              <a:t>A basic security and safety plan</a:t>
            </a:r>
          </a:p>
          <a:p>
            <a:pPr lvl="1">
              <a:defRPr/>
            </a:pPr>
            <a:r>
              <a:rPr lang="en-GB" altLang="en-US" sz="1600" dirty="0">
                <a:solidFill>
                  <a:srgbClr val="FFFF00"/>
                </a:solidFill>
              </a:rPr>
              <a:t>communications plan – routine ‘checking in’ and in case of emergencies</a:t>
            </a:r>
            <a:endParaRPr lang="en-GB" altLang="en-US" sz="1600" dirty="0">
              <a:solidFill>
                <a:srgbClr val="FFFF00"/>
              </a:solidFill>
              <a:ea typeface="Arial Unicode MS" pitchFamily="34" charset="-128"/>
              <a:cs typeface="Arial Unicode MS" pitchFamily="34" charset="-128"/>
            </a:endParaRPr>
          </a:p>
          <a:p>
            <a:pPr eaLnBrk="1" hangingPunct="1">
              <a:lnSpc>
                <a:spcPct val="90000"/>
              </a:lnSpc>
              <a:defRPr/>
            </a:pPr>
            <a:r>
              <a:rPr lang="en-GB" altLang="en-US" sz="1600" dirty="0">
                <a:solidFill>
                  <a:schemeClr val="bg1"/>
                </a:solidFill>
                <a:ea typeface="Arial Unicode MS" pitchFamily="34" charset="-128"/>
                <a:cs typeface="Arial Unicode MS" pitchFamily="34" charset="-128"/>
              </a:rPr>
              <a:t>Know your Departmental / Faculty / College emergency contact(s</a:t>
            </a:r>
            <a:endParaRPr lang="en-GB" altLang="en-US" sz="1600" dirty="0">
              <a:solidFill>
                <a:schemeClr val="bg1"/>
              </a:solidFill>
            </a:endParaRPr>
          </a:p>
          <a:p>
            <a:pPr marL="0" indent="0" eaLnBrk="1" hangingPunct="1">
              <a:lnSpc>
                <a:spcPct val="90000"/>
              </a:lnSpc>
              <a:buFontTx/>
              <a:buNone/>
              <a:defRPr/>
            </a:pPr>
            <a:endParaRPr lang="en-GB" altLang="en-US" sz="1600" dirty="0">
              <a:solidFill>
                <a:schemeClr val="bg1"/>
              </a:solidFill>
            </a:endParaRPr>
          </a:p>
          <a:p>
            <a:pPr eaLnBrk="1" hangingPunct="1">
              <a:lnSpc>
                <a:spcPct val="100000"/>
              </a:lnSpc>
              <a:spcAft>
                <a:spcPts val="600"/>
              </a:spcAft>
              <a:buFontTx/>
              <a:buNone/>
              <a:defRPr/>
            </a:pPr>
            <a:r>
              <a:rPr lang="en-GB" altLang="en-US" sz="1600" b="1" dirty="0">
                <a:solidFill>
                  <a:srgbClr val="A1FDB0"/>
                </a:solidFill>
              </a:rPr>
              <a:t>DEPARTMENTS / FACULTIES </a:t>
            </a:r>
            <a:r>
              <a:rPr lang="en-GB" altLang="en-US" sz="1600" dirty="0">
                <a:solidFill>
                  <a:schemeClr val="bg1"/>
                </a:solidFill>
              </a:rPr>
              <a:t>should:</a:t>
            </a:r>
          </a:p>
          <a:p>
            <a:pPr eaLnBrk="1" hangingPunct="1">
              <a:lnSpc>
                <a:spcPct val="90000"/>
              </a:lnSpc>
              <a:defRPr/>
            </a:pPr>
            <a:r>
              <a:rPr lang="en-GB" altLang="en-US" sz="1600" dirty="0">
                <a:solidFill>
                  <a:schemeClr val="bg1"/>
                </a:solidFill>
              </a:rPr>
              <a:t>know when staff / students travel for business / study</a:t>
            </a:r>
          </a:p>
          <a:p>
            <a:pPr eaLnBrk="1" hangingPunct="1">
              <a:lnSpc>
                <a:spcPct val="90000"/>
              </a:lnSpc>
              <a:defRPr/>
            </a:pPr>
            <a:r>
              <a:rPr lang="en-GB" altLang="en-US" sz="1600" dirty="0">
                <a:solidFill>
                  <a:schemeClr val="bg1"/>
                </a:solidFill>
              </a:rPr>
              <a:t>retain contact &amp; next of kin details </a:t>
            </a:r>
          </a:p>
          <a:p>
            <a:pPr eaLnBrk="1" hangingPunct="1">
              <a:lnSpc>
                <a:spcPct val="90000"/>
              </a:lnSpc>
              <a:defRPr/>
            </a:pPr>
            <a:r>
              <a:rPr lang="en-GB" altLang="en-US" sz="1600" dirty="0">
                <a:solidFill>
                  <a:schemeClr val="bg1"/>
                </a:solidFill>
              </a:rPr>
              <a:t>ensure anyone named as an emergency contact knows what to do and how to assist, if necessary</a:t>
            </a:r>
          </a:p>
          <a:p>
            <a:pPr eaLnBrk="1" hangingPunct="1">
              <a:lnSpc>
                <a:spcPct val="90000"/>
              </a:lnSpc>
              <a:buFontTx/>
              <a:buNone/>
              <a:defRPr/>
            </a:pPr>
            <a:endParaRPr lang="en-GB" altLang="en-US" sz="2000" dirty="0">
              <a:solidFill>
                <a:schemeClr val="bg1"/>
              </a:solidFill>
            </a:endParaRPr>
          </a:p>
        </p:txBody>
      </p:sp>
      <p:sp>
        <p:nvSpPr>
          <p:cNvPr id="5" name="Content Placeholder 4">
            <a:extLst>
              <a:ext uri="{FF2B5EF4-FFF2-40B4-BE49-F238E27FC236}">
                <a16:creationId xmlns:a16="http://schemas.microsoft.com/office/drawing/2014/main" id="{AA2589CE-396F-4A6A-AA7D-911B9122C602}"/>
              </a:ext>
            </a:extLst>
          </p:cNvPr>
          <p:cNvSpPr>
            <a:spLocks noGrp="1"/>
          </p:cNvSpPr>
          <p:nvPr>
            <p:ph sz="half" idx="2"/>
          </p:nvPr>
        </p:nvSpPr>
        <p:spPr>
          <a:xfrm>
            <a:off x="4716016" y="2636912"/>
            <a:ext cx="3888432" cy="2232248"/>
          </a:xfrm>
        </p:spPr>
        <p:txBody>
          <a:bodyPr/>
          <a:lstStyle/>
          <a:p>
            <a:endParaRPr lang="en-GB" dirty="0"/>
          </a:p>
        </p:txBody>
      </p:sp>
      <p:pic>
        <p:nvPicPr>
          <p:cNvPr id="3" name="Picture 2">
            <a:extLst>
              <a:ext uri="{FF2B5EF4-FFF2-40B4-BE49-F238E27FC236}">
                <a16:creationId xmlns:a16="http://schemas.microsoft.com/office/drawing/2014/main" id="{DEA0A250-89AE-4E96-97C8-8F3378D3885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1059" y="2268919"/>
            <a:ext cx="4139952" cy="2759968"/>
          </a:xfrm>
          <a:prstGeom prst="rect">
            <a:avLst/>
          </a:prstGeom>
        </p:spPr>
      </p:pic>
      <p:sp>
        <p:nvSpPr>
          <p:cNvPr id="4" name="TextBox 3">
            <a:extLst>
              <a:ext uri="{FF2B5EF4-FFF2-40B4-BE49-F238E27FC236}">
                <a16:creationId xmlns:a16="http://schemas.microsoft.com/office/drawing/2014/main" id="{B70D7615-C9D8-4D9A-9C5A-A63DA32748FD}"/>
              </a:ext>
            </a:extLst>
          </p:cNvPr>
          <p:cNvSpPr txBox="1"/>
          <p:nvPr/>
        </p:nvSpPr>
        <p:spPr>
          <a:xfrm>
            <a:off x="5144510" y="5155209"/>
            <a:ext cx="3516500" cy="230832"/>
          </a:xfrm>
          <a:prstGeom prst="rect">
            <a:avLst/>
          </a:prstGeom>
          <a:noFill/>
        </p:spPr>
        <p:txBody>
          <a:bodyPr wrap="square" rtlCol="0">
            <a:spAutoFit/>
          </a:bodyPr>
          <a:lstStyle/>
          <a:p>
            <a:r>
              <a:rPr lang="en-GB" sz="900">
                <a:hlinkClick r:id="rId4" tooltip="https://www.thebluediamondgallery.com/wooden-tile/e/emergency.html"/>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15093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3E7497-7D0D-4B0E-84B7-746B551E0499}"/>
              </a:ext>
            </a:extLst>
          </p:cNvPr>
          <p:cNvSpPr>
            <a:spLocks noGrp="1"/>
          </p:cNvSpPr>
          <p:nvPr>
            <p:ph type="title"/>
          </p:nvPr>
        </p:nvSpPr>
        <p:spPr/>
        <p:txBody>
          <a:bodyPr/>
          <a:lstStyle/>
          <a:p>
            <a:r>
              <a:rPr lang="en-GB" dirty="0"/>
              <a:t>Do things happen?</a:t>
            </a:r>
          </a:p>
        </p:txBody>
      </p:sp>
      <p:sp>
        <p:nvSpPr>
          <p:cNvPr id="6" name="Rectangle 5">
            <a:extLst>
              <a:ext uri="{FF2B5EF4-FFF2-40B4-BE49-F238E27FC236}">
                <a16:creationId xmlns:a16="http://schemas.microsoft.com/office/drawing/2014/main" id="{41C0A890-D14B-4836-8C65-09E2DF5E3C28}"/>
              </a:ext>
            </a:extLst>
          </p:cNvPr>
          <p:cNvSpPr/>
          <p:nvPr/>
        </p:nvSpPr>
        <p:spPr>
          <a:xfrm>
            <a:off x="605481" y="1628800"/>
            <a:ext cx="4572000" cy="1477328"/>
          </a:xfrm>
          <a:prstGeom prst="rect">
            <a:avLst/>
          </a:prstGeom>
        </p:spPr>
        <p:txBody>
          <a:bodyPr>
            <a:spAutoFit/>
          </a:bodyPr>
          <a:lstStyle/>
          <a:p>
            <a:pPr fontAlgn="base"/>
            <a:r>
              <a:rPr lang="en-GB" dirty="0">
                <a:solidFill>
                  <a:srgbClr val="00B050"/>
                </a:solidFill>
                <a:latin typeface="GH Guardian Headline"/>
              </a:rPr>
              <a:t>Giulio </a:t>
            </a:r>
            <a:r>
              <a:rPr lang="en-GB" dirty="0" err="1">
                <a:solidFill>
                  <a:srgbClr val="00B050"/>
                </a:solidFill>
                <a:latin typeface="GH Guardian Headline"/>
              </a:rPr>
              <a:t>Regeni’s</a:t>
            </a:r>
            <a:r>
              <a:rPr lang="en-GB" dirty="0">
                <a:solidFill>
                  <a:srgbClr val="00B050"/>
                </a:solidFill>
                <a:latin typeface="GH Guardian Headline"/>
              </a:rPr>
              <a:t> last messages before his death in Egypt counter spy claims Facebook messages from the Italian student killed in Cairo in 2016 show concerns about studying in the country</a:t>
            </a:r>
            <a:endParaRPr lang="en-GB" i="0" dirty="0">
              <a:solidFill>
                <a:srgbClr val="00B050"/>
              </a:solidFill>
              <a:effectLst/>
              <a:latin typeface="GH Guardian Headline"/>
            </a:endParaRPr>
          </a:p>
        </p:txBody>
      </p:sp>
      <p:sp>
        <p:nvSpPr>
          <p:cNvPr id="7" name="Rectangle 6">
            <a:extLst>
              <a:ext uri="{FF2B5EF4-FFF2-40B4-BE49-F238E27FC236}">
                <a16:creationId xmlns:a16="http://schemas.microsoft.com/office/drawing/2014/main" id="{9428E2DB-C1AB-46C7-986D-49B797B13E40}"/>
              </a:ext>
            </a:extLst>
          </p:cNvPr>
          <p:cNvSpPr/>
          <p:nvPr/>
        </p:nvSpPr>
        <p:spPr>
          <a:xfrm>
            <a:off x="5680574" y="1567373"/>
            <a:ext cx="2891481" cy="1600182"/>
          </a:xfrm>
          <a:prstGeom prst="rect">
            <a:avLst/>
          </a:prstGeom>
        </p:spPr>
        <p:txBody>
          <a:bodyPr wrap="square">
            <a:spAutoFit/>
          </a:bodyPr>
          <a:lstStyle/>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Students withdrawn </a:t>
            </a:r>
            <a:endParaRPr lang="en-GB"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from Russian and Ukraine</a:t>
            </a:r>
            <a:endParaRPr lang="en-GB"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due to conflict</a:t>
            </a:r>
            <a:endParaRPr lang="en-GB"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F3C9587-D1D1-40AB-B809-29C3EF43F9C9}"/>
              </a:ext>
            </a:extLst>
          </p:cNvPr>
          <p:cNvSpPr/>
          <p:nvPr/>
        </p:nvSpPr>
        <p:spPr>
          <a:xfrm>
            <a:off x="571945" y="3310182"/>
            <a:ext cx="6028125" cy="470000"/>
          </a:xfrm>
          <a:prstGeom prst="rect">
            <a:avLst/>
          </a:prstGeom>
        </p:spPr>
        <p:txBody>
          <a:bodyPr wrap="none">
            <a:spAutoFit/>
          </a:bodyPr>
          <a:lstStyle/>
          <a:p>
            <a:pPr>
              <a:lnSpc>
                <a:spcPct val="107000"/>
              </a:lnSpc>
              <a:spcAft>
                <a:spcPts val="800"/>
              </a:spcAft>
            </a:pPr>
            <a:r>
              <a:rPr lang="en-GB" sz="2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Student detained due to ‘suspicious behaviour</a:t>
            </a:r>
            <a:r>
              <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rPr>
              <a: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4088517-E5E2-4979-9A4F-4D92C89335F3}"/>
              </a:ext>
            </a:extLst>
          </p:cNvPr>
          <p:cNvSpPr/>
          <p:nvPr/>
        </p:nvSpPr>
        <p:spPr>
          <a:xfrm>
            <a:off x="5831650" y="4088713"/>
            <a:ext cx="2636194" cy="954107"/>
          </a:xfrm>
          <a:prstGeom prst="rect">
            <a:avLst/>
          </a:prstGeom>
        </p:spPr>
        <p:txBody>
          <a:bodyPr wrap="square">
            <a:spAutoFit/>
          </a:bodyPr>
          <a:lstStyle/>
          <a:p>
            <a:r>
              <a:rPr lang="en-GB" sz="2800" b="1" dirty="0">
                <a:solidFill>
                  <a:srgbClr val="0070C0"/>
                </a:solidFill>
                <a:latin typeface="Apercu"/>
              </a:rPr>
              <a:t>Students spiked in bars</a:t>
            </a:r>
            <a:endParaRPr lang="en-GB" sz="2800" dirty="0">
              <a:solidFill>
                <a:srgbClr val="0070C0"/>
              </a:solidFill>
            </a:endParaRPr>
          </a:p>
        </p:txBody>
      </p:sp>
      <p:sp>
        <p:nvSpPr>
          <p:cNvPr id="11" name="Rectangle 10">
            <a:extLst>
              <a:ext uri="{FF2B5EF4-FFF2-40B4-BE49-F238E27FC236}">
                <a16:creationId xmlns:a16="http://schemas.microsoft.com/office/drawing/2014/main" id="{20D627A1-C163-41CD-8E6D-463495E26971}"/>
              </a:ext>
            </a:extLst>
          </p:cNvPr>
          <p:cNvSpPr/>
          <p:nvPr/>
        </p:nvSpPr>
        <p:spPr>
          <a:xfrm>
            <a:off x="676156" y="4063954"/>
            <a:ext cx="4572000" cy="1168269"/>
          </a:xfrm>
          <a:prstGeom prst="rect">
            <a:avLst/>
          </a:prstGeom>
        </p:spPr>
        <p:txBody>
          <a:bodyPr>
            <a:spAutoFit/>
          </a:bodyPr>
          <a:lstStyle/>
          <a:p>
            <a:pPr>
              <a:lnSpc>
                <a:spcPct val="107000"/>
              </a:lnSpc>
              <a:spcAft>
                <a:spcPts val="800"/>
              </a:spcAft>
            </a:pPr>
            <a:r>
              <a:rPr lang="en-GB"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Plane spotters arrested on terror offences </a:t>
            </a:r>
          </a:p>
          <a:p>
            <a:pPr>
              <a:lnSpc>
                <a:spcPct val="107000"/>
              </a:lnSpc>
              <a:spcAft>
                <a:spcPts val="800"/>
              </a:spcAft>
            </a:pPr>
            <a:r>
              <a:rPr lang="en-GB"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for ‘taking pictures in a Nairobi airport bar’</a:t>
            </a:r>
            <a:endParaRPr lang="en-GB"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A06C438-5676-40B4-8305-7CA54316F82C}"/>
              </a:ext>
            </a:extLst>
          </p:cNvPr>
          <p:cNvSpPr/>
          <p:nvPr/>
        </p:nvSpPr>
        <p:spPr>
          <a:xfrm>
            <a:off x="2543930" y="5291566"/>
            <a:ext cx="6028125" cy="830997"/>
          </a:xfrm>
          <a:prstGeom prst="rect">
            <a:avLst/>
          </a:prstGeom>
        </p:spPr>
        <p:txBody>
          <a:bodyPr wrap="square">
            <a:spAutoFit/>
          </a:bodyPr>
          <a:lstStyle/>
          <a:p>
            <a:r>
              <a:rPr lang="en-GB" sz="2400" b="1" dirty="0">
                <a:solidFill>
                  <a:srgbClr val="8BCD43"/>
                </a:solidFill>
                <a:latin typeface="zagma-vf"/>
              </a:rPr>
              <a:t>British geologist jailed in Iraq for taking stones from historical site</a:t>
            </a:r>
            <a:endParaRPr lang="en-GB" sz="2400" b="1" i="0" dirty="0">
              <a:solidFill>
                <a:srgbClr val="8BCD43"/>
              </a:solidFill>
              <a:effectLst/>
              <a:latin typeface="zagma-vf"/>
            </a:endParaRPr>
          </a:p>
        </p:txBody>
      </p:sp>
    </p:spTree>
    <p:extLst>
      <p:ext uri="{BB962C8B-B14F-4D97-AF65-F5344CB8AC3E}">
        <p14:creationId xmlns:p14="http://schemas.microsoft.com/office/powerpoint/2010/main" val="44067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80" y="856774"/>
            <a:ext cx="8461058" cy="994172"/>
          </a:xfrm>
        </p:spPr>
        <p:txBody>
          <a:bodyPr/>
          <a:lstStyle/>
          <a:p>
            <a:r>
              <a:rPr lang="en-GB" altLang="en-US" b="0" dirty="0">
                <a:solidFill>
                  <a:srgbClr val="D59190"/>
                </a:solidFill>
                <a:latin typeface="+mn-lt"/>
                <a:ea typeface="Times New Roman" panose="02020603050405020304" pitchFamily="18" charset="0"/>
                <a:cs typeface="Times New Roman" panose="02020603050405020304" pitchFamily="18" charset="0"/>
              </a:rPr>
              <a:t>Accident Reporting Whilst Away</a:t>
            </a:r>
            <a:endParaRPr lang="en-GB" dirty="0">
              <a:latin typeface="+mn-lt"/>
            </a:endParaRPr>
          </a:p>
        </p:txBody>
      </p:sp>
      <p:sp>
        <p:nvSpPr>
          <p:cNvPr id="3" name="Content Placeholder 2"/>
          <p:cNvSpPr>
            <a:spLocks noGrp="1"/>
          </p:cNvSpPr>
          <p:nvPr>
            <p:ph idx="1"/>
          </p:nvPr>
        </p:nvSpPr>
        <p:spPr>
          <a:xfrm>
            <a:off x="599940" y="1746409"/>
            <a:ext cx="7435350" cy="2339102"/>
          </a:xfrm>
        </p:spPr>
        <p:txBody>
          <a:bodyPr/>
          <a:lstStyle/>
          <a:p>
            <a:pPr marL="0" indent="0">
              <a:buNone/>
            </a:pPr>
            <a:r>
              <a:rPr lang="en-GB" dirty="0"/>
              <a:t>The University uses an online Incident Reporting and Investigation System (IRIS) to record, review and investigate health, safety and environmental incidents that take place at the University. The use of this system allows for a swift, managed response to any incidents allowing the University to comply with its legal and moral requirements to its staff, students and visitors.</a:t>
            </a:r>
            <a:endParaRPr lang="en-GB" sz="750" dirty="0"/>
          </a:p>
          <a:p>
            <a:pPr marL="0" indent="0">
              <a:buNone/>
            </a:pPr>
            <a:endParaRPr lang="en-GB" dirty="0"/>
          </a:p>
          <a:p>
            <a:pPr marL="0" indent="0">
              <a:buNone/>
            </a:pPr>
            <a:r>
              <a:rPr lang="en-GB" dirty="0">
                <a:hlinkClick r:id="rId2"/>
              </a:rPr>
              <a:t>https://safety.admin.ox.ac.uk/incident-reporting</a:t>
            </a:r>
            <a:r>
              <a:rPr lang="en-GB" dirty="0"/>
              <a:t> </a:t>
            </a:r>
            <a:endParaRPr lang="en-GB" sz="1500" dirty="0"/>
          </a:p>
        </p:txBody>
      </p:sp>
      <p:pic>
        <p:nvPicPr>
          <p:cNvPr id="4" name="Picture 3"/>
          <p:cNvPicPr>
            <a:picLocks noChangeAspect="1"/>
          </p:cNvPicPr>
          <p:nvPr/>
        </p:nvPicPr>
        <p:blipFill>
          <a:blip r:embed="rId3"/>
          <a:stretch>
            <a:fillRect/>
          </a:stretch>
        </p:blipFill>
        <p:spPr>
          <a:xfrm>
            <a:off x="971600" y="917622"/>
            <a:ext cx="7237629" cy="5022758"/>
          </a:xfrm>
          <a:prstGeom prst="rect">
            <a:avLst/>
          </a:prstGeom>
        </p:spPr>
      </p:pic>
      <p:sp>
        <p:nvSpPr>
          <p:cNvPr id="5" name="Rounded Rectangle 4"/>
          <p:cNvSpPr/>
          <p:nvPr/>
        </p:nvSpPr>
        <p:spPr>
          <a:xfrm>
            <a:off x="1697355" y="917622"/>
            <a:ext cx="1928813" cy="2139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ounded Rectangle 5"/>
          <p:cNvSpPr/>
          <p:nvPr/>
        </p:nvSpPr>
        <p:spPr>
          <a:xfrm>
            <a:off x="3046095" y="1585914"/>
            <a:ext cx="1160145" cy="3744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ounded Rectangle 6"/>
          <p:cNvSpPr/>
          <p:nvPr/>
        </p:nvSpPr>
        <p:spPr>
          <a:xfrm>
            <a:off x="2277427" y="2915960"/>
            <a:ext cx="1928813" cy="29219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237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87824" y="188276"/>
            <a:ext cx="7772400" cy="1143000"/>
          </a:xfrm>
        </p:spPr>
        <p:txBody>
          <a:bodyPr/>
          <a:lstStyle/>
          <a:p>
            <a:r>
              <a:rPr lang="en-GB" altLang="en-US" sz="4000" dirty="0">
                <a:solidFill>
                  <a:schemeClr val="accent6">
                    <a:lumMod val="50000"/>
                  </a:schemeClr>
                </a:solidFill>
              </a:rPr>
              <a:t>Finally….</a:t>
            </a:r>
          </a:p>
        </p:txBody>
      </p:sp>
      <p:sp>
        <p:nvSpPr>
          <p:cNvPr id="3" name="Content Placeholder 2"/>
          <p:cNvSpPr>
            <a:spLocks noGrp="1"/>
          </p:cNvSpPr>
          <p:nvPr>
            <p:ph idx="1"/>
          </p:nvPr>
        </p:nvSpPr>
        <p:spPr>
          <a:xfrm>
            <a:off x="395288" y="1698972"/>
            <a:ext cx="8209160" cy="4178300"/>
          </a:xfrm>
        </p:spPr>
        <p:txBody>
          <a:bodyPr/>
          <a:lstStyle/>
          <a:p>
            <a:pPr>
              <a:defRPr/>
            </a:pPr>
            <a:r>
              <a:rPr lang="en-GB" sz="2800" dirty="0">
                <a:solidFill>
                  <a:schemeClr val="bg1"/>
                </a:solidFill>
              </a:rPr>
              <a:t>Be cautious/vigilant</a:t>
            </a:r>
          </a:p>
          <a:p>
            <a:pPr>
              <a:defRPr/>
            </a:pPr>
            <a:r>
              <a:rPr lang="en-GB" sz="2800" dirty="0">
                <a:solidFill>
                  <a:schemeClr val="bg1"/>
                </a:solidFill>
              </a:rPr>
              <a:t>Assess situations  and activities dynamically with common sense </a:t>
            </a:r>
          </a:p>
          <a:p>
            <a:pPr>
              <a:defRPr/>
            </a:pPr>
            <a:r>
              <a:rPr lang="en-GB" sz="2800" dirty="0"/>
              <a:t>Be flexible &amp; have contingency plans</a:t>
            </a:r>
            <a:endParaRPr lang="en-GB" sz="2800" dirty="0">
              <a:solidFill>
                <a:schemeClr val="bg1"/>
              </a:solidFill>
            </a:endParaRPr>
          </a:p>
          <a:p>
            <a:pPr>
              <a:defRPr/>
            </a:pPr>
            <a:r>
              <a:rPr lang="en-GB" sz="2800" dirty="0"/>
              <a:t>Keep in touch with your supervisor &amp; update on changes</a:t>
            </a:r>
            <a:endParaRPr lang="en-GB" sz="2800" dirty="0">
              <a:solidFill>
                <a:schemeClr val="bg1"/>
              </a:solidFill>
            </a:endParaRPr>
          </a:p>
          <a:p>
            <a:pPr>
              <a:defRPr/>
            </a:pPr>
            <a:r>
              <a:rPr lang="en-GB" sz="2800" dirty="0"/>
              <a:t>If unsure, ask.</a:t>
            </a:r>
            <a:endParaRPr lang="en-GB" sz="2800" dirty="0">
              <a:solidFill>
                <a:schemeClr val="bg1"/>
              </a:solidFill>
            </a:endParaRPr>
          </a:p>
          <a:p>
            <a:pPr marL="0" indent="0">
              <a:buFontTx/>
              <a:buNone/>
              <a:defRPr/>
            </a:pPr>
            <a:endParaRPr lang="en-GB" sz="2800" dirty="0"/>
          </a:p>
          <a:p>
            <a:pPr marL="0" indent="0">
              <a:buFontTx/>
              <a:buNone/>
              <a:defRPr/>
            </a:pPr>
            <a:r>
              <a:rPr lang="en-GB" sz="2800" dirty="0">
                <a:solidFill>
                  <a:schemeClr val="bg1"/>
                </a:solidFill>
              </a:rPr>
              <a:t>Above all…….enjoy the experience!</a:t>
            </a:r>
          </a:p>
          <a:p>
            <a:pPr marL="0" indent="0">
              <a:buFontTx/>
              <a:buNone/>
              <a:defRPr/>
            </a:pPr>
            <a:endParaRPr lang="en-GB" sz="2800" dirty="0">
              <a:solidFill>
                <a:schemeClr val="bg1"/>
              </a:solidFill>
            </a:endParaRPr>
          </a:p>
          <a:p>
            <a:pPr marL="0" indent="0">
              <a:buFontTx/>
              <a:buNone/>
              <a:defRPr/>
            </a:pPr>
            <a:r>
              <a:rPr lang="en-GB" sz="2800" dirty="0">
                <a:solidFill>
                  <a:schemeClr val="bg1"/>
                </a:solidFill>
              </a:rPr>
              <a:t>			</a:t>
            </a:r>
          </a:p>
        </p:txBody>
      </p:sp>
      <p:pic>
        <p:nvPicPr>
          <p:cNvPr id="2" name="Picture 1">
            <a:extLst>
              <a:ext uri="{FF2B5EF4-FFF2-40B4-BE49-F238E27FC236}">
                <a16:creationId xmlns:a16="http://schemas.microsoft.com/office/drawing/2014/main" id="{60D4BB3F-31A9-461A-8C51-2B4C0E9BC407}"/>
              </a:ext>
            </a:extLst>
          </p:cNvPr>
          <p:cNvPicPr>
            <a:picLocks noChangeAspect="1"/>
          </p:cNvPicPr>
          <p:nvPr/>
        </p:nvPicPr>
        <p:blipFill>
          <a:blip r:embed="rId3"/>
          <a:stretch>
            <a:fillRect/>
          </a:stretch>
        </p:blipFill>
        <p:spPr>
          <a:xfrm>
            <a:off x="6516215" y="4297797"/>
            <a:ext cx="2037433" cy="2551736"/>
          </a:xfrm>
          <a:prstGeom prst="rect">
            <a:avLst/>
          </a:prstGeom>
        </p:spPr>
      </p:pic>
    </p:spTree>
    <p:extLst>
      <p:ext uri="{BB962C8B-B14F-4D97-AF65-F5344CB8AC3E}">
        <p14:creationId xmlns:p14="http://schemas.microsoft.com/office/powerpoint/2010/main" val="188863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Safety Office - what we do</a:t>
            </a:r>
          </a:p>
        </p:txBody>
      </p:sp>
      <p:sp>
        <p:nvSpPr>
          <p:cNvPr id="4" name="Content Placeholder 3"/>
          <p:cNvSpPr>
            <a:spLocks noGrp="1"/>
          </p:cNvSpPr>
          <p:nvPr>
            <p:ph idx="1"/>
          </p:nvPr>
        </p:nvSpPr>
        <p:spPr>
          <a:xfrm>
            <a:off x="683568" y="1772816"/>
            <a:ext cx="4608512" cy="4680520"/>
          </a:xfrm>
        </p:spPr>
        <p:txBody>
          <a:bodyPr/>
          <a:lstStyle/>
          <a:p>
            <a:r>
              <a:rPr lang="en-GB" sz="2400" dirty="0"/>
              <a:t>Health &amp; Safety Advice</a:t>
            </a:r>
          </a:p>
          <a:p>
            <a:r>
              <a:rPr lang="en-GB" sz="2400" dirty="0"/>
              <a:t>Policy Development </a:t>
            </a:r>
          </a:p>
          <a:p>
            <a:r>
              <a:rPr lang="en-GB" sz="2400" dirty="0"/>
              <a:t>H&amp;S Training </a:t>
            </a:r>
          </a:p>
          <a:p>
            <a:r>
              <a:rPr lang="en-GB" sz="2400" dirty="0"/>
              <a:t>Incident Investigation </a:t>
            </a:r>
          </a:p>
          <a:p>
            <a:r>
              <a:rPr lang="en-GB" sz="2400" dirty="0"/>
              <a:t>Liaise with enforcing agencies (e.g. Health &amp; Safety Executive, Home Office, Police)</a:t>
            </a:r>
          </a:p>
          <a:p>
            <a:endParaRPr lang="en-GB" sz="3200" dirty="0"/>
          </a:p>
        </p:txBody>
      </p:sp>
      <p:pic>
        <p:nvPicPr>
          <p:cNvPr id="6" name="Picture 5"/>
          <p:cNvPicPr>
            <a:picLocks noChangeAspect="1"/>
          </p:cNvPicPr>
          <p:nvPr/>
        </p:nvPicPr>
        <p:blipFill rotWithShape="1">
          <a:blip r:embed="rId2"/>
          <a:srcRect l="36004" t="22002" r="36993" b="7991"/>
          <a:stretch/>
        </p:blipFill>
        <p:spPr>
          <a:xfrm>
            <a:off x="5508104" y="1779671"/>
            <a:ext cx="2847402" cy="4318409"/>
          </a:xfrm>
          <a:prstGeom prst="rect">
            <a:avLst/>
          </a:prstGeom>
        </p:spPr>
      </p:pic>
    </p:spTree>
    <p:extLst>
      <p:ext uri="{BB962C8B-B14F-4D97-AF65-F5344CB8AC3E}">
        <p14:creationId xmlns:p14="http://schemas.microsoft.com/office/powerpoint/2010/main" val="14159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People</a:t>
            </a:r>
          </a:p>
        </p:txBody>
      </p:sp>
      <p:sp>
        <p:nvSpPr>
          <p:cNvPr id="5" name="Rectangle 4099"/>
          <p:cNvSpPr>
            <a:spLocks noGrp="1" noChangeArrowheads="1"/>
          </p:cNvSpPr>
          <p:nvPr>
            <p:ph idx="1"/>
          </p:nvPr>
        </p:nvSpPr>
        <p:spPr>
          <a:xfrm>
            <a:off x="1092573" y="1772816"/>
            <a:ext cx="6958853" cy="4176464"/>
          </a:xfrm>
        </p:spPr>
        <p:txBody>
          <a:bodyPr/>
          <a:lstStyle/>
          <a:p>
            <a:pPr eaLnBrk="1" hangingPunct="1">
              <a:lnSpc>
                <a:spcPct val="100000"/>
              </a:lnSpc>
              <a:defRPr/>
            </a:pPr>
            <a:r>
              <a:rPr lang="en-GB" sz="2000" dirty="0">
                <a:solidFill>
                  <a:schemeClr val="bg1"/>
                </a:solidFill>
                <a:latin typeface="Arial" pitchFamily="34" charset="0"/>
                <a:cs typeface="Arial" pitchFamily="34" charset="0"/>
              </a:rPr>
              <a:t>Brian Jenkins, Head of Safety (2)70814</a:t>
            </a:r>
          </a:p>
          <a:p>
            <a:pPr marL="0" indent="0" eaLnBrk="1" hangingPunct="1">
              <a:lnSpc>
                <a:spcPct val="100000"/>
              </a:lnSpc>
              <a:spcBef>
                <a:spcPts val="0"/>
              </a:spcBef>
              <a:buNone/>
              <a:defRPr/>
            </a:pPr>
            <a:r>
              <a:rPr lang="en-GB" sz="2000" dirty="0">
                <a:solidFill>
                  <a:schemeClr val="bg1"/>
                </a:solidFill>
                <a:latin typeface="Arial" pitchFamily="34" charset="0"/>
                <a:cs typeface="Arial" pitchFamily="34" charset="0"/>
              </a:rPr>
              <a:t>	</a:t>
            </a:r>
            <a:r>
              <a:rPr lang="en-GB" sz="2000" i="1" dirty="0">
                <a:solidFill>
                  <a:schemeClr val="accent1">
                    <a:lumMod val="7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brian.jenkins@safety.ox.ac.uk</a:t>
            </a:r>
            <a:endParaRPr lang="en-GB" sz="2000" i="1" dirty="0">
              <a:solidFill>
                <a:schemeClr val="accent1">
                  <a:lumMod val="75000"/>
                </a:schemeClr>
              </a:solidFill>
              <a:latin typeface="Arial" pitchFamily="34" charset="0"/>
              <a:cs typeface="Arial" pitchFamily="34" charset="0"/>
            </a:endParaRPr>
          </a:p>
          <a:p>
            <a:pPr eaLnBrk="1" hangingPunct="1">
              <a:lnSpc>
                <a:spcPct val="100000"/>
              </a:lnSpc>
              <a:defRPr/>
            </a:pPr>
            <a:endParaRPr lang="en-GB" sz="2000" i="1" dirty="0">
              <a:solidFill>
                <a:schemeClr val="accent1">
                  <a:lumMod val="75000"/>
                </a:schemeClr>
              </a:solidFill>
              <a:latin typeface="Arial" pitchFamily="34" charset="0"/>
              <a:cs typeface="Arial" pitchFamily="34" charset="0"/>
            </a:endParaRPr>
          </a:p>
          <a:p>
            <a:pPr eaLnBrk="1" hangingPunct="1">
              <a:defRPr/>
            </a:pPr>
            <a:r>
              <a:rPr lang="en-GB" sz="2000" dirty="0">
                <a:latin typeface="Arial" pitchFamily="34" charset="0"/>
                <a:cs typeface="Arial" pitchFamily="34" charset="0"/>
              </a:rPr>
              <a:t>Gail Miller, Humanities Divisional Safety Officer (2)70807</a:t>
            </a:r>
          </a:p>
          <a:p>
            <a:pPr marL="0" indent="0" eaLnBrk="1" hangingPunct="1">
              <a:lnSpc>
                <a:spcPct val="100000"/>
              </a:lnSpc>
              <a:spcBef>
                <a:spcPts val="0"/>
              </a:spcBef>
              <a:buNone/>
              <a:defRPr/>
            </a:pPr>
            <a:r>
              <a:rPr lang="en-GB" sz="2000" i="1" dirty="0">
                <a:solidFill>
                  <a:schemeClr val="accent1">
                    <a:lumMod val="60000"/>
                    <a:lumOff val="40000"/>
                  </a:schemeClr>
                </a:solidFill>
                <a:latin typeface="Arial" pitchFamily="34" charset="0"/>
                <a:cs typeface="Arial" pitchFamily="34" charset="0"/>
              </a:rPr>
              <a:t>	</a:t>
            </a:r>
            <a:r>
              <a:rPr lang="en-GB" sz="2000" i="1" u="sng" dirty="0">
                <a:solidFill>
                  <a:schemeClr val="accent1">
                    <a:lumMod val="75000"/>
                  </a:schemeClr>
                </a:solidFill>
                <a:latin typeface="Arial" pitchFamily="34" charset="0"/>
                <a:cs typeface="Arial" pitchFamily="34" charset="0"/>
              </a:rPr>
              <a:t>gail.miller</a:t>
            </a:r>
            <a:r>
              <a:rPr lang="en-GB" sz="2000" i="1" u="sng" dirty="0">
                <a:solidFill>
                  <a:schemeClr val="accent1">
                    <a:lumMod val="75000"/>
                  </a:schemeClr>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@safety.ox.ac.uk</a:t>
            </a:r>
            <a:r>
              <a:rPr lang="en-GB" sz="2000" i="1" u="sng" dirty="0">
                <a:solidFill>
                  <a:schemeClr val="accent1">
                    <a:lumMod val="75000"/>
                  </a:schemeClr>
                </a:solidFill>
                <a:latin typeface="Arial" pitchFamily="34" charset="0"/>
                <a:cs typeface="Arial" pitchFamily="34" charset="0"/>
              </a:rPr>
              <a:t> </a:t>
            </a:r>
          </a:p>
          <a:p>
            <a:pPr marL="0" indent="0" eaLnBrk="1" hangingPunct="1">
              <a:lnSpc>
                <a:spcPct val="100000"/>
              </a:lnSpc>
              <a:spcBef>
                <a:spcPts val="0"/>
              </a:spcBef>
              <a:buNone/>
              <a:defRPr/>
            </a:pPr>
            <a:endParaRPr lang="en-GB" sz="2000" i="1" u="sng" dirty="0">
              <a:solidFill>
                <a:schemeClr val="accent1">
                  <a:lumMod val="75000"/>
                </a:schemeClr>
              </a:solidFill>
              <a:latin typeface="Arial" pitchFamily="34" charset="0"/>
              <a:cs typeface="Arial" pitchFamily="34" charset="0"/>
            </a:endParaRPr>
          </a:p>
          <a:p>
            <a:pPr eaLnBrk="1" hangingPunct="1">
              <a:lnSpc>
                <a:spcPct val="100000"/>
              </a:lnSpc>
              <a:defRPr/>
            </a:pPr>
            <a:r>
              <a:rPr lang="en-GB" sz="2000" dirty="0">
                <a:solidFill>
                  <a:schemeClr val="bg1"/>
                </a:solidFill>
                <a:latin typeface="Arial" pitchFamily="34" charset="0"/>
                <a:cs typeface="Arial" pitchFamily="34" charset="0"/>
              </a:rPr>
              <a:t>Chris Williams, University Safety Officer </a:t>
            </a:r>
            <a:r>
              <a:rPr lang="en-GB" dirty="0"/>
              <a:t>(2)70809</a:t>
            </a:r>
          </a:p>
          <a:p>
            <a:pPr marL="952500" lvl="2" indent="0" eaLnBrk="1" hangingPunct="1">
              <a:defRPr/>
            </a:pPr>
            <a:r>
              <a:rPr lang="en-GB" sz="2000" dirty="0">
                <a:solidFill>
                  <a:schemeClr val="accent1">
                    <a:lumMod val="75000"/>
                  </a:schemeClr>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chris.williams@safety.ox.ac.uk</a:t>
            </a:r>
            <a:r>
              <a:rPr lang="en-GB" sz="2000" dirty="0">
                <a:solidFill>
                  <a:schemeClr val="accent1">
                    <a:lumMod val="75000"/>
                  </a:schemeClr>
                </a:solidFill>
                <a:latin typeface="Arial" pitchFamily="34" charset="0"/>
                <a:cs typeface="Arial" pitchFamily="34" charset="0"/>
              </a:rPr>
              <a:t> </a:t>
            </a:r>
          </a:p>
          <a:p>
            <a:pPr marL="0" indent="0" eaLnBrk="1" hangingPunct="1">
              <a:lnSpc>
                <a:spcPct val="100000"/>
              </a:lnSpc>
              <a:spcBef>
                <a:spcPts val="0"/>
              </a:spcBef>
              <a:buNone/>
              <a:defRPr/>
            </a:pPr>
            <a:endParaRPr lang="en-GB" sz="2000" i="1" u="sng" dirty="0">
              <a:solidFill>
                <a:schemeClr val="accent1">
                  <a:lumMod val="75000"/>
                </a:schemeClr>
              </a:solidFill>
              <a:latin typeface="Arial" pitchFamily="34" charset="0"/>
              <a:cs typeface="Arial" pitchFamily="34" charset="0"/>
            </a:endParaRPr>
          </a:p>
          <a:p>
            <a:pPr eaLnBrk="1" hangingPunct="1">
              <a:lnSpc>
                <a:spcPct val="100000"/>
              </a:lnSpc>
              <a:buFontTx/>
              <a:buNone/>
              <a:defRPr/>
            </a:pPr>
            <a:r>
              <a:rPr lang="en-GB" sz="2000" dirty="0">
                <a:solidFill>
                  <a:srgbClr val="FF0066"/>
                </a:solidFill>
                <a:latin typeface="Arial" pitchFamily="34" charset="0"/>
                <a:cs typeface="Arial" pitchFamily="34" charset="0"/>
              </a:rPr>
              <a:t>Email: 		enquiries@safety.ox.ac.uk</a:t>
            </a:r>
          </a:p>
          <a:p>
            <a:pPr eaLnBrk="1" hangingPunct="1">
              <a:lnSpc>
                <a:spcPct val="100000"/>
              </a:lnSpc>
              <a:buFontTx/>
              <a:buNone/>
              <a:defRPr/>
            </a:pPr>
            <a:r>
              <a:rPr lang="en-GB" sz="2000" dirty="0">
                <a:solidFill>
                  <a:srgbClr val="FF0066"/>
                </a:solidFill>
                <a:latin typeface="Arial" pitchFamily="34" charset="0"/>
                <a:cs typeface="Arial" pitchFamily="34" charset="0"/>
              </a:rPr>
              <a:t>Website:  	</a:t>
            </a:r>
            <a:r>
              <a:rPr lang="en-GB" sz="2000" dirty="0">
                <a:solidFill>
                  <a:srgbClr val="FF0066"/>
                </a:solidFill>
                <a:latin typeface="Arial" pitchFamily="34" charset="0"/>
                <a:cs typeface="Arial" pitchFamily="34" charset="0"/>
                <a:hlinkClick r:id="rId6">
                  <a:extLst>
                    <a:ext uri="{A12FA001-AC4F-418D-AE19-62706E023703}">
                      <ahyp:hlinkClr xmlns:ahyp="http://schemas.microsoft.com/office/drawing/2018/hyperlinkcolor" val="tx"/>
                    </a:ext>
                  </a:extLst>
                </a:hlinkClick>
              </a:rPr>
              <a:t>https://safety.admin.ox.ac.uk/</a:t>
            </a:r>
            <a:endParaRPr lang="en-GB" sz="2000" dirty="0">
              <a:solidFill>
                <a:srgbClr val="FF0066"/>
              </a:solidFill>
              <a:latin typeface="Arial" pitchFamily="34" charset="0"/>
              <a:cs typeface="Arial" pitchFamily="34" charset="0"/>
            </a:endParaRPr>
          </a:p>
          <a:p>
            <a:pPr eaLnBrk="1" hangingPunct="1">
              <a:lnSpc>
                <a:spcPct val="100000"/>
              </a:lnSpc>
              <a:buFontTx/>
              <a:buNone/>
              <a:defRPr/>
            </a:pPr>
            <a:r>
              <a:rPr lang="en-GB" sz="2000" dirty="0">
                <a:solidFill>
                  <a:srgbClr val="FF0066"/>
                </a:solidFill>
                <a:latin typeface="Arial" pitchFamily="34" charset="0"/>
                <a:cs typeface="Arial" pitchFamily="34" charset="0"/>
              </a:rPr>
              <a:t>Tel: 		01865 (2) 70811</a:t>
            </a:r>
          </a:p>
          <a:p>
            <a:pPr eaLnBrk="1" hangingPunct="1">
              <a:lnSpc>
                <a:spcPct val="100000"/>
              </a:lnSpc>
              <a:buFontTx/>
              <a:buNone/>
              <a:defRPr/>
            </a:pPr>
            <a:endParaRPr lang="en-GB" sz="2000" dirty="0">
              <a:solidFill>
                <a:srgbClr val="FF66CC"/>
              </a:solidFill>
              <a:latin typeface="Arial" pitchFamily="34" charset="0"/>
              <a:cs typeface="Arial" pitchFamily="34" charset="0"/>
            </a:endParaRPr>
          </a:p>
        </p:txBody>
      </p:sp>
    </p:spTree>
    <p:extLst>
      <p:ext uri="{BB962C8B-B14F-4D97-AF65-F5344CB8AC3E}">
        <p14:creationId xmlns:p14="http://schemas.microsoft.com/office/powerpoint/2010/main" val="333493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mj-lt"/>
              <a:buAutoNum type="arabicPeriod" startAt="2"/>
            </a:pPr>
            <a:r>
              <a:rPr lang="en-GB" dirty="0"/>
              <a:t>Risk Assessments – What do we expect to see?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780928"/>
            <a:ext cx="3433499" cy="3406675"/>
          </a:xfrm>
          <a:prstGeom prst="rect">
            <a:avLst/>
          </a:prstGeom>
        </p:spPr>
      </p:pic>
    </p:spTree>
    <p:extLst>
      <p:ext uri="{BB962C8B-B14F-4D97-AF65-F5344CB8AC3E}">
        <p14:creationId xmlns:p14="http://schemas.microsoft.com/office/powerpoint/2010/main" val="43018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7">
            <a:hlinkClick r:id="rId3"/>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8" name="Title 1"/>
          <p:cNvSpPr>
            <a:spLocks noGrp="1"/>
          </p:cNvSpPr>
          <p:nvPr>
            <p:ph type="title" idx="4294967295"/>
          </p:nvPr>
        </p:nvSpPr>
        <p:spPr>
          <a:xfrm>
            <a:off x="1731963" y="115888"/>
            <a:ext cx="7412037" cy="1008062"/>
          </a:xfrm>
        </p:spPr>
        <p:txBody>
          <a:bodyPr/>
          <a:lstStyle/>
          <a:p>
            <a:r>
              <a:rPr lang="en-GB" dirty="0"/>
              <a:t>Why write a risk assessment?</a:t>
            </a:r>
          </a:p>
        </p:txBody>
      </p:sp>
      <p:graphicFrame>
        <p:nvGraphicFramePr>
          <p:cNvPr id="3" name="Diagram 2">
            <a:extLst>
              <a:ext uri="{FF2B5EF4-FFF2-40B4-BE49-F238E27FC236}">
                <a16:creationId xmlns:a16="http://schemas.microsoft.com/office/drawing/2014/main" id="{A4CB8A30-216C-429A-9416-04665458E3A1}"/>
              </a:ext>
            </a:extLst>
          </p:cNvPr>
          <p:cNvGraphicFramePr/>
          <p:nvPr/>
        </p:nvGraphicFramePr>
        <p:xfrm>
          <a:off x="1619672" y="1772816"/>
          <a:ext cx="609600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674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51520" y="1484784"/>
            <a:ext cx="8856662" cy="4187825"/>
          </a:xfrm>
        </p:spPr>
        <p:txBody>
          <a:bodyPr/>
          <a:lstStyle/>
          <a:p>
            <a:pPr eaLnBrk="1" hangingPunct="1">
              <a:lnSpc>
                <a:spcPct val="90000"/>
              </a:lnSpc>
              <a:spcAft>
                <a:spcPts val="600"/>
              </a:spcAft>
              <a:buFontTx/>
              <a:buNone/>
            </a:pPr>
            <a:r>
              <a:rPr lang="en-GB" altLang="en-US" sz="2000" dirty="0">
                <a:ea typeface="Arial Unicode MS" pitchFamily="34" charset="-128"/>
                <a:cs typeface="Arial Unicode MS" pitchFamily="34" charset="-128"/>
              </a:rPr>
              <a:t>Health &amp; Safety at Work Act / regulations</a:t>
            </a:r>
          </a:p>
          <a:p>
            <a:pPr lvl="1" eaLnBrk="1" hangingPunct="1">
              <a:lnSpc>
                <a:spcPct val="90000"/>
              </a:lnSpc>
              <a:spcBef>
                <a:spcPts val="600"/>
              </a:spcBef>
              <a:spcAft>
                <a:spcPts val="1200"/>
              </a:spcAft>
            </a:pPr>
            <a:r>
              <a:rPr lang="en-GB" altLang="en-US" dirty="0">
                <a:solidFill>
                  <a:schemeClr val="bg1"/>
                </a:solidFill>
                <a:ea typeface="Arial Unicode MS" pitchFamily="34" charset="-128"/>
                <a:cs typeface="Arial Unicode MS" pitchFamily="34" charset="-128"/>
              </a:rPr>
              <a:t>safe ‘systems of work’ for staff &amp; students</a:t>
            </a:r>
            <a:endParaRPr lang="en-GB" altLang="en-US" sz="2000" b="1" dirty="0">
              <a:solidFill>
                <a:srgbClr val="FFFF00"/>
              </a:solidFill>
              <a:ea typeface="Arial Unicode MS" pitchFamily="34" charset="-128"/>
              <a:cs typeface="Arial Unicode MS" pitchFamily="34" charset="-128"/>
            </a:endParaRPr>
          </a:p>
          <a:p>
            <a:pPr eaLnBrk="1" hangingPunct="1">
              <a:lnSpc>
                <a:spcPct val="90000"/>
              </a:lnSpc>
              <a:spcAft>
                <a:spcPts val="600"/>
              </a:spcAft>
              <a:buFontTx/>
              <a:buNone/>
            </a:pPr>
            <a:r>
              <a:rPr lang="en-GB" altLang="en-US" sz="2000" dirty="0">
                <a:solidFill>
                  <a:srgbClr val="FFFF00"/>
                </a:solidFill>
                <a:ea typeface="Arial Unicode MS" pitchFamily="34" charset="-128"/>
                <a:cs typeface="Arial Unicode MS" pitchFamily="34" charset="-128"/>
              </a:rPr>
              <a:t>Common Law </a:t>
            </a:r>
            <a:r>
              <a:rPr lang="en-GB" altLang="en-US" sz="2000" dirty="0">
                <a:solidFill>
                  <a:srgbClr val="FFFF00"/>
                </a:solidFill>
                <a:latin typeface="Times New Roman" pitchFamily="18" charset="0"/>
                <a:ea typeface="Arial Unicode MS" pitchFamily="34" charset="-128"/>
                <a:cs typeface="Arial Unicode MS" pitchFamily="34" charset="-128"/>
              </a:rPr>
              <a:t>‘</a:t>
            </a:r>
            <a:r>
              <a:rPr lang="en-GB" altLang="en-US" sz="2000" dirty="0">
                <a:solidFill>
                  <a:srgbClr val="FFFF00"/>
                </a:solidFill>
                <a:ea typeface="Arial Unicode MS" pitchFamily="34" charset="-128"/>
                <a:cs typeface="Arial Unicode MS" pitchFamily="34" charset="-128"/>
              </a:rPr>
              <a:t>Duty of Care</a:t>
            </a:r>
            <a:r>
              <a:rPr lang="en-GB" altLang="en-US" sz="2000" dirty="0">
                <a:solidFill>
                  <a:srgbClr val="FFFF00"/>
                </a:solidFill>
                <a:latin typeface="Times New Roman" pitchFamily="18" charset="0"/>
                <a:ea typeface="Arial Unicode MS" pitchFamily="34" charset="-128"/>
                <a:cs typeface="Arial Unicode MS" pitchFamily="34" charset="-128"/>
              </a:rPr>
              <a:t>’</a:t>
            </a:r>
            <a:endParaRPr lang="en-GB" altLang="en-US" sz="2000" dirty="0">
              <a:solidFill>
                <a:srgbClr val="FFFF00"/>
              </a:solidFill>
              <a:ea typeface="Arial Unicode MS" pitchFamily="34" charset="-128"/>
              <a:cs typeface="Arial Unicode MS" pitchFamily="34" charset="-128"/>
            </a:endParaRPr>
          </a:p>
          <a:p>
            <a:pPr lvl="1" eaLnBrk="1" hangingPunct="1">
              <a:lnSpc>
                <a:spcPct val="90000"/>
              </a:lnSpc>
              <a:spcAft>
                <a:spcPts val="1200"/>
              </a:spcAft>
            </a:pPr>
            <a:r>
              <a:rPr lang="en-GB" altLang="en-US" dirty="0">
                <a:solidFill>
                  <a:srgbClr val="FFFF00"/>
                </a:solidFill>
                <a:ea typeface="Arial Unicode MS" pitchFamily="34" charset="-128"/>
                <a:cs typeface="Arial Unicode MS" pitchFamily="34" charset="-128"/>
              </a:rPr>
              <a:t>take reasonable steps to provide for                                                   safety of staff &amp; students</a:t>
            </a:r>
          </a:p>
          <a:p>
            <a:pPr eaLnBrk="1" hangingPunct="1">
              <a:lnSpc>
                <a:spcPct val="90000"/>
              </a:lnSpc>
              <a:spcAft>
                <a:spcPts val="1200"/>
              </a:spcAft>
              <a:buFontTx/>
              <a:buNone/>
            </a:pPr>
            <a:r>
              <a:rPr lang="en-GB" altLang="en-US" sz="2000" dirty="0">
                <a:ea typeface="Arial Unicode MS" pitchFamily="34" charset="-128"/>
                <a:cs typeface="Arial Unicode MS" pitchFamily="34" charset="-128"/>
              </a:rPr>
              <a:t>Contractual duty </a:t>
            </a:r>
            <a:r>
              <a:rPr lang="en-GB" altLang="en-US" sz="2000" dirty="0">
                <a:solidFill>
                  <a:schemeClr val="bg1"/>
                </a:solidFill>
                <a:ea typeface="Arial Unicode MS" pitchFamily="34" charset="-128"/>
                <a:cs typeface="Arial Unicode MS" pitchFamily="34" charset="-128"/>
              </a:rPr>
              <a:t>to staff to </a:t>
            </a:r>
            <a:r>
              <a:rPr lang="en-GB" altLang="en-US" sz="2000" dirty="0">
                <a:ea typeface="Arial Unicode MS" pitchFamily="34" charset="-128"/>
                <a:cs typeface="Arial Unicode MS" pitchFamily="34" charset="-128"/>
              </a:rPr>
              <a:t>act</a:t>
            </a:r>
            <a:r>
              <a:rPr lang="en-GB" altLang="en-US" sz="2000" dirty="0">
                <a:solidFill>
                  <a:schemeClr val="bg1"/>
                </a:solidFill>
                <a:ea typeface="Arial Unicode MS" pitchFamily="34" charset="-128"/>
                <a:cs typeface="Arial Unicode MS" pitchFamily="34" charset="-128"/>
              </a:rPr>
              <a:t> safely</a:t>
            </a:r>
          </a:p>
          <a:p>
            <a:pPr eaLnBrk="1" hangingPunct="1">
              <a:lnSpc>
                <a:spcPct val="90000"/>
              </a:lnSpc>
              <a:spcAft>
                <a:spcPts val="1200"/>
              </a:spcAft>
              <a:buFontTx/>
              <a:buNone/>
            </a:pPr>
            <a:r>
              <a:rPr lang="en-GB" altLang="en-US" sz="2000" dirty="0">
                <a:solidFill>
                  <a:srgbClr val="FFFF00"/>
                </a:solidFill>
                <a:ea typeface="Arial Unicode MS" pitchFamily="34" charset="-128"/>
                <a:cs typeface="Arial Unicode MS" pitchFamily="34" charset="-128"/>
              </a:rPr>
              <a:t>Contractual relationship </a:t>
            </a:r>
            <a:r>
              <a:rPr lang="en-GB" altLang="en-US" sz="2000" dirty="0">
                <a:solidFill>
                  <a:schemeClr val="bg1"/>
                </a:solidFill>
                <a:ea typeface="Arial Unicode MS" pitchFamily="34" charset="-128"/>
                <a:cs typeface="Arial Unicode MS" pitchFamily="34" charset="-128"/>
              </a:rPr>
              <a:t>between the University &amp; individual students</a:t>
            </a:r>
          </a:p>
          <a:p>
            <a:pPr eaLnBrk="1" hangingPunct="1">
              <a:lnSpc>
                <a:spcPct val="90000"/>
              </a:lnSpc>
              <a:spcAft>
                <a:spcPts val="1200"/>
              </a:spcAft>
              <a:buFontTx/>
              <a:buNone/>
            </a:pPr>
            <a:r>
              <a:rPr lang="en-GB" altLang="en-US" sz="2000" b="1" dirty="0">
                <a:solidFill>
                  <a:srgbClr val="FF0000"/>
                </a:solidFill>
                <a:ea typeface="Arial Unicode MS" pitchFamily="34" charset="-128"/>
                <a:cs typeface="Arial Unicode MS" pitchFamily="34" charset="-128"/>
              </a:rPr>
              <a:t>   </a:t>
            </a:r>
            <a:r>
              <a:rPr lang="en-GB" altLang="en-US" sz="2000" b="1" dirty="0">
                <a:solidFill>
                  <a:srgbClr val="FFFF00"/>
                </a:solidFill>
                <a:ea typeface="Arial Unicode MS" pitchFamily="34" charset="-128"/>
                <a:cs typeface="Arial Unicode MS" pitchFamily="34" charset="-128"/>
              </a:rPr>
              <a:t>BUT…</a:t>
            </a:r>
          </a:p>
        </p:txBody>
      </p:sp>
      <p:pic>
        <p:nvPicPr>
          <p:cNvPr id="8198" name="Picture 6" descr="http://www.hse.gov.uk/pubns/books/assets/product-images/newlawposter-thumb.jpg"/>
          <p:cNvPicPr>
            <a:picLocks noChangeAspect="1" noChangeArrowheads="1"/>
          </p:cNvPicPr>
          <p:nvPr/>
        </p:nvPicPr>
        <p:blipFill>
          <a:blip r:embed="rId3" cstate="print"/>
          <a:srcRect/>
          <a:stretch>
            <a:fillRect/>
          </a:stretch>
        </p:blipFill>
        <p:spPr bwMode="auto">
          <a:xfrm rot="1120233">
            <a:off x="6782681" y="994052"/>
            <a:ext cx="1863197" cy="2617791"/>
          </a:xfrm>
          <a:prstGeom prst="rect">
            <a:avLst/>
          </a:prstGeom>
          <a:noFill/>
          <a:ln w="38100">
            <a:solidFill>
              <a:schemeClr val="tx1"/>
            </a:solidFill>
          </a:ln>
          <a:effectLst/>
        </p:spPr>
      </p:pic>
      <p:sp>
        <p:nvSpPr>
          <p:cNvPr id="4101" name="Rectangle 7">
            <a:hlinkClick r:id="rId4"/>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Unicode MS" pitchFamily="34" charset="-128"/>
              <a:ea typeface="ＭＳ Ｐゴシック"/>
              <a:cs typeface="+mn-cs"/>
            </a:endParaRPr>
          </a:p>
        </p:txBody>
      </p:sp>
      <p:sp>
        <p:nvSpPr>
          <p:cNvPr id="6" name="Rectangle 3"/>
          <p:cNvSpPr txBox="1">
            <a:spLocks noChangeArrowheads="1"/>
          </p:cNvSpPr>
          <p:nvPr/>
        </p:nvSpPr>
        <p:spPr bwMode="auto">
          <a:xfrm>
            <a:off x="1179512" y="5013176"/>
            <a:ext cx="6992888"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rtl="0" eaLnBrk="0" fontAlgn="base" hangingPunct="0">
              <a:lnSpc>
                <a:spcPts val="3700"/>
              </a:lnSpc>
              <a:spcBef>
                <a:spcPts val="600"/>
              </a:spcBef>
              <a:spcAft>
                <a:spcPct val="0"/>
              </a:spcAft>
              <a:buClr>
                <a:schemeClr val="bg1"/>
              </a:buClr>
              <a:buSzPct val="80000"/>
              <a:buChar char="•"/>
              <a:defRPr sz="2200">
                <a:solidFill>
                  <a:schemeClr val="bg1"/>
                </a:solidFill>
                <a:latin typeface="+mn-lt"/>
                <a:ea typeface="+mn-ea"/>
                <a:cs typeface="+mn-cs"/>
              </a:defRPr>
            </a:lvl1pPr>
            <a:lvl2pPr marL="763588" indent="-188913" algn="l" rtl="0" eaLnBrk="0" fontAlgn="base" hangingPunct="0">
              <a:spcBef>
                <a:spcPts val="35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FF"/>
                </a:solidFill>
                <a:effectLst/>
                <a:uLnTx/>
                <a:uFillTx/>
                <a:latin typeface="Arial"/>
                <a:ea typeface="ＭＳ Ｐゴシック"/>
                <a:cs typeface="+mn-cs"/>
              </a:rPr>
              <a:t>HSWA applies to the UK</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00"/>
                </a:solidFill>
                <a:effectLst/>
                <a:uLnTx/>
                <a:uFillTx/>
                <a:latin typeface="Arial"/>
                <a:ea typeface="ＭＳ Ｐゴシック"/>
                <a:cs typeface="+mn-cs"/>
              </a:rPr>
              <a:t>Civil Law can apply to overseas work</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FF"/>
                </a:solidFill>
                <a:effectLst/>
                <a:uLnTx/>
                <a:uFillTx/>
                <a:latin typeface="Arial"/>
                <a:ea typeface="ＭＳ Ｐゴシック"/>
                <a:cs typeface="+mn-cs"/>
              </a:rPr>
              <a:t>the University policy is that……</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None/>
              <a:tabLst/>
              <a:defRPr/>
            </a:pPr>
            <a:r>
              <a:rPr kumimoji="0" lang="en-GB" altLang="en-US" sz="2000" b="0" i="1" u="none" strike="noStrike" kern="0" cap="none" spc="0" normalizeH="0" baseline="0" noProof="0" dirty="0">
                <a:ln>
                  <a:noFill/>
                </a:ln>
                <a:solidFill>
                  <a:srgbClr val="FFFF99"/>
                </a:solidFill>
                <a:effectLst/>
                <a:uLnTx/>
                <a:uFillTx/>
                <a:latin typeface="Arial"/>
                <a:ea typeface="ＭＳ Ｐゴシック"/>
                <a:cs typeface="+mn-cs"/>
              </a:rPr>
              <a:t>    </a:t>
            </a:r>
            <a:r>
              <a:rPr kumimoji="0" lang="en-GB" altLang="en-US" sz="2000" b="0" i="1" u="none" strike="noStrike" kern="0" cap="none" spc="0" normalizeH="0" baseline="0" noProof="0" dirty="0">
                <a:ln>
                  <a:noFill/>
                </a:ln>
                <a:solidFill>
                  <a:srgbClr val="FFFFFF"/>
                </a:solidFill>
                <a:effectLst/>
                <a:uLnTx/>
                <a:uFillTx/>
                <a:latin typeface="Arial"/>
                <a:ea typeface="ＭＳ Ｐゴシック"/>
                <a:cs typeface="+mn-cs"/>
              </a:rPr>
              <a:t>.….a similar standard of care must be applied overseas as would be required in the UK…..</a:t>
            </a:r>
          </a:p>
          <a:p>
            <a:pPr marL="763588" marR="0" lvl="1" indent="-188913" algn="l" defTabSz="914400" rtl="0" eaLnBrk="1" fontAlgn="base" latinLnBrk="0" hangingPunct="1">
              <a:lnSpc>
                <a:spcPct val="100000"/>
              </a:lnSpc>
              <a:spcBef>
                <a:spcPts val="0"/>
              </a:spcBef>
              <a:spcAft>
                <a:spcPct val="0"/>
              </a:spcAft>
              <a:buClr>
                <a:srgbClr val="FFFF66"/>
              </a:buClr>
              <a:buSzPct val="80000"/>
              <a:buFontTx/>
              <a:buChar char="•"/>
              <a:tabLst/>
              <a:defRPr/>
            </a:pPr>
            <a:endParaRPr kumimoji="0" lang="en-GB" altLang="en-US" sz="2000" b="0" i="0" u="none" strike="noStrike" kern="0" cap="none" spc="0" normalizeH="0" baseline="0" noProof="0" dirty="0">
              <a:ln>
                <a:noFill/>
              </a:ln>
              <a:solidFill>
                <a:srgbClr val="00B0F0"/>
              </a:solidFill>
              <a:effectLst/>
              <a:uLnTx/>
              <a:uFillTx/>
              <a:latin typeface="Arial"/>
              <a:ea typeface="ＭＳ Ｐゴシック"/>
              <a:cs typeface="+mn-cs"/>
            </a:endParaRPr>
          </a:p>
        </p:txBody>
      </p:sp>
      <p:sp>
        <p:nvSpPr>
          <p:cNvPr id="8" name="Title 1"/>
          <p:cNvSpPr>
            <a:spLocks noGrp="1"/>
          </p:cNvSpPr>
          <p:nvPr>
            <p:ph type="title"/>
          </p:nvPr>
        </p:nvSpPr>
        <p:spPr>
          <a:xfrm>
            <a:off x="1619672" y="116632"/>
            <a:ext cx="7412360" cy="1007045"/>
          </a:xfrm>
        </p:spPr>
        <p:txBody>
          <a:bodyPr/>
          <a:lstStyle/>
          <a:p>
            <a:r>
              <a:rPr lang="en-GB" dirty="0"/>
              <a:t>Why write a Risk Assessment?</a:t>
            </a:r>
          </a:p>
        </p:txBody>
      </p:sp>
    </p:spTree>
    <p:extLst>
      <p:ext uri="{BB962C8B-B14F-4D97-AF65-F5344CB8AC3E}">
        <p14:creationId xmlns:p14="http://schemas.microsoft.com/office/powerpoint/2010/main" val="281421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Policy</a:t>
            </a:r>
          </a:p>
        </p:txBody>
      </p:sp>
      <p:sp>
        <p:nvSpPr>
          <p:cNvPr id="3" name="Content Placeholder 2"/>
          <p:cNvSpPr>
            <a:spLocks noGrp="1"/>
          </p:cNvSpPr>
          <p:nvPr>
            <p:ph idx="1"/>
          </p:nvPr>
        </p:nvSpPr>
        <p:spPr/>
        <p:txBody>
          <a:bodyPr/>
          <a:lstStyle/>
          <a:p>
            <a:r>
              <a:rPr lang="en-GB" dirty="0"/>
              <a:t>Overseas Travel (University policy statement - S3/07)</a:t>
            </a:r>
          </a:p>
          <a:p>
            <a:pPr marL="574675" lvl="1" indent="0">
              <a:buNone/>
            </a:pPr>
            <a:endParaRPr lang="en-GB" dirty="0"/>
          </a:p>
          <a:p>
            <a:r>
              <a:rPr lang="en-GB" dirty="0"/>
              <a:t>Safety in Fieldwork (University policy statement – S5/07)</a:t>
            </a:r>
          </a:p>
          <a:p>
            <a:pPr marL="574675" lvl="1" indent="0">
              <a:buNone/>
            </a:pPr>
            <a:endParaRPr lang="en-GB" dirty="0"/>
          </a:p>
          <a:p>
            <a:pPr marL="574675" lvl="1" indent="0">
              <a:buNone/>
            </a:pPr>
            <a:r>
              <a:rPr lang="en-GB" sz="2400" dirty="0"/>
              <a:t>https://safety.admin.ox.ac.uk/travel-and-fieldwork</a:t>
            </a:r>
          </a:p>
        </p:txBody>
      </p:sp>
      <p:pic>
        <p:nvPicPr>
          <p:cNvPr id="8" name="Picture 7">
            <a:extLst>
              <a:ext uri="{FF2B5EF4-FFF2-40B4-BE49-F238E27FC236}">
                <a16:creationId xmlns:a16="http://schemas.microsoft.com/office/drawing/2014/main" id="{2FD301D5-6F64-49DF-B8AC-BA7CFDDA32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33148" y="4077072"/>
            <a:ext cx="2953848" cy="2056904"/>
          </a:xfrm>
          <a:prstGeom prst="rect">
            <a:avLst/>
          </a:prstGeom>
        </p:spPr>
      </p:pic>
      <p:sp>
        <p:nvSpPr>
          <p:cNvPr id="9" name="TextBox 8">
            <a:extLst>
              <a:ext uri="{FF2B5EF4-FFF2-40B4-BE49-F238E27FC236}">
                <a16:creationId xmlns:a16="http://schemas.microsoft.com/office/drawing/2014/main" id="{6AC3B912-65CE-4D3E-89C9-31F779A51064}"/>
              </a:ext>
            </a:extLst>
          </p:cNvPr>
          <p:cNvSpPr txBox="1"/>
          <p:nvPr/>
        </p:nvSpPr>
        <p:spPr>
          <a:xfrm>
            <a:off x="3457004" y="6249392"/>
            <a:ext cx="2229991" cy="369332"/>
          </a:xfrm>
          <a:prstGeom prst="rect">
            <a:avLst/>
          </a:prstGeom>
          <a:noFill/>
        </p:spPr>
        <p:txBody>
          <a:bodyPr wrap="square" rtlCol="0">
            <a:spAutoFit/>
          </a:bodyPr>
          <a:lstStyle/>
          <a:p>
            <a:r>
              <a:rPr lang="en-GB" sz="900">
                <a:hlinkClick r:id="rId4" tooltip="https://www.colegioonlineaparicio.com/privacy-policy-2/"/>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11143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Policy</a:t>
            </a:r>
          </a:p>
        </p:txBody>
      </p:sp>
      <p:sp>
        <p:nvSpPr>
          <p:cNvPr id="3" name="Content Placeholder 2"/>
          <p:cNvSpPr>
            <a:spLocks noGrp="1"/>
          </p:cNvSpPr>
          <p:nvPr>
            <p:ph idx="1"/>
          </p:nvPr>
        </p:nvSpPr>
        <p:spPr>
          <a:xfrm>
            <a:off x="683568" y="1772816"/>
            <a:ext cx="7772400" cy="4752528"/>
          </a:xfrm>
        </p:spPr>
        <p:txBody>
          <a:bodyPr/>
          <a:lstStyle/>
          <a:p>
            <a:pPr marL="0" indent="0">
              <a:buNone/>
            </a:pPr>
            <a:r>
              <a:rPr lang="en-GB" dirty="0"/>
              <a:t>Overseas Travel (S3/07) requires those staff / students who travel or  work overseas on University business to:</a:t>
            </a:r>
          </a:p>
          <a:p>
            <a:pPr>
              <a:lnSpc>
                <a:spcPct val="100000"/>
              </a:lnSpc>
              <a:spcBef>
                <a:spcPts val="0"/>
              </a:spcBef>
            </a:pPr>
            <a:r>
              <a:rPr lang="en-GB" dirty="0"/>
              <a:t>Complete a suitable &amp; sufficient risk assessment</a:t>
            </a:r>
          </a:p>
          <a:p>
            <a:pPr lvl="1">
              <a:spcBef>
                <a:spcPts val="0"/>
              </a:spcBef>
            </a:pPr>
            <a:endParaRPr lang="en-GB" sz="2200" i="1" dirty="0"/>
          </a:p>
          <a:p>
            <a:pPr lvl="1">
              <a:spcBef>
                <a:spcPts val="0"/>
              </a:spcBef>
            </a:pPr>
            <a:r>
              <a:rPr lang="en-GB" i="1" dirty="0"/>
              <a:t>“…nature and complexity of the assessment should reflect the risks involved in the work…”</a:t>
            </a:r>
            <a:endParaRPr lang="en-GB" sz="2200" i="1" dirty="0"/>
          </a:p>
          <a:p>
            <a:pPr>
              <a:spcBef>
                <a:spcPts val="0"/>
              </a:spcBef>
            </a:pPr>
            <a:r>
              <a:rPr lang="en-GB" dirty="0"/>
              <a:t>Submit a risk assessment to the Safety Office whenever the work is done within an area that the Foreign, Commonwealth &amp; Commonwealth Development advise against travel.</a:t>
            </a:r>
          </a:p>
          <a:p>
            <a:pPr lvl="1">
              <a:spcBef>
                <a:spcPts val="0"/>
              </a:spcBef>
            </a:pPr>
            <a:r>
              <a:rPr lang="en-GB" i="1" dirty="0"/>
              <a:t>https://www.gov.uk/foreign-travel-advice</a:t>
            </a:r>
          </a:p>
          <a:p>
            <a:pPr lvl="1">
              <a:spcBef>
                <a:spcPts val="0"/>
              </a:spcBef>
            </a:pPr>
            <a:endParaRPr lang="en-GB" dirty="0">
              <a:solidFill>
                <a:schemeClr val="bg1"/>
              </a:solidFill>
            </a:endParaRPr>
          </a:p>
        </p:txBody>
      </p:sp>
    </p:spTree>
    <p:extLst>
      <p:ext uri="{BB962C8B-B14F-4D97-AF65-F5344CB8AC3E}">
        <p14:creationId xmlns:p14="http://schemas.microsoft.com/office/powerpoint/2010/main" val="182491469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27051</TotalTime>
  <Words>1982</Words>
  <Application>Microsoft Office PowerPoint</Application>
  <PresentationFormat>On-screen Show (4:3)</PresentationFormat>
  <Paragraphs>238</Paragraphs>
  <Slides>27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Apercu</vt:lpstr>
      <vt:lpstr>Arial</vt:lpstr>
      <vt:lpstr>Arial Unicode MS</vt:lpstr>
      <vt:lpstr>Calibri</vt:lpstr>
      <vt:lpstr>GH Guardian Headline</vt:lpstr>
      <vt:lpstr>Times New Roman</vt:lpstr>
      <vt:lpstr>zagma-vf</vt:lpstr>
      <vt:lpstr>Blank Presentation</vt:lpstr>
      <vt:lpstr>Overseas Safety &amp; Risk Assessments Japan  28th April 2023</vt:lpstr>
      <vt:lpstr>University Safety Office</vt:lpstr>
      <vt:lpstr>Safety Office - what we do</vt:lpstr>
      <vt:lpstr>Key People</vt:lpstr>
      <vt:lpstr>PowerPoint Presentation</vt:lpstr>
      <vt:lpstr>Why write a risk assessment?</vt:lpstr>
      <vt:lpstr>Why write a Risk Assessment?</vt:lpstr>
      <vt:lpstr>University Policy</vt:lpstr>
      <vt:lpstr>University Policy</vt:lpstr>
      <vt:lpstr>How far do you have to go?</vt:lpstr>
      <vt:lpstr>FCDO travel advice</vt:lpstr>
      <vt:lpstr>PowerPoint Presentation</vt:lpstr>
      <vt:lpstr>Foreign, Commonwealth &amp; Development Office</vt:lpstr>
      <vt:lpstr>Risk Assessment Template</vt:lpstr>
      <vt:lpstr>Assess Risk Level</vt:lpstr>
      <vt:lpstr>Medium and High Risk</vt:lpstr>
      <vt:lpstr>High Risk </vt:lpstr>
      <vt:lpstr>What do we look for?</vt:lpstr>
      <vt:lpstr>PowerPoint Presentation</vt:lpstr>
      <vt:lpstr>Travel Health</vt:lpstr>
      <vt:lpstr>Crime and Civil unrest</vt:lpstr>
      <vt:lpstr>Personal Characteristics </vt:lpstr>
      <vt:lpstr>Strengths / vulnerabilities</vt:lpstr>
      <vt:lpstr>Plan … for Emergencies</vt:lpstr>
      <vt:lpstr>Do things happen?</vt:lpstr>
      <vt:lpstr>Accident Reporting Whilst Away</vt:lpstr>
      <vt:lpstr>Finally….</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Mab2</dc:creator>
  <cp:lastModifiedBy>Trudi Pinkerton</cp:lastModifiedBy>
  <cp:revision>128</cp:revision>
  <cp:lastPrinted>2019-04-15T12:52:19Z</cp:lastPrinted>
  <dcterms:created xsi:type="dcterms:W3CDTF">2012-03-05T14:59:00Z</dcterms:created>
  <dcterms:modified xsi:type="dcterms:W3CDTF">2023-03-15T14:38:45Z</dcterms:modified>
</cp:coreProperties>
</file>